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23"/>
  </p:notesMasterIdLst>
  <p:handoutMasterIdLst>
    <p:handoutMasterId r:id="rId24"/>
  </p:handoutMasterIdLst>
  <p:sldIdLst>
    <p:sldId id="288" r:id="rId5"/>
    <p:sldId id="296" r:id="rId6"/>
    <p:sldId id="293" r:id="rId7"/>
    <p:sldId id="292" r:id="rId8"/>
    <p:sldId id="291" r:id="rId9"/>
    <p:sldId id="290" r:id="rId10"/>
    <p:sldId id="289" r:id="rId11"/>
    <p:sldId id="287" r:id="rId12"/>
    <p:sldId id="275" r:id="rId13"/>
    <p:sldId id="284" r:id="rId14"/>
    <p:sldId id="285" r:id="rId15"/>
    <p:sldId id="286" r:id="rId16"/>
    <p:sldId id="294" r:id="rId17"/>
    <p:sldId id="295" r:id="rId18"/>
    <p:sldId id="297" r:id="rId19"/>
    <p:sldId id="298" r:id="rId20"/>
    <p:sldId id="299" r:id="rId21"/>
    <p:sldId id="300" r:id="rId22"/>
  </p:sldIdLst>
  <p:sldSz cx="9144000" cy="6858000" type="screen4x3"/>
  <p:notesSz cx="6858000" cy="9144000"/>
  <p:embeddedFontLst>
    <p:embeddedFont>
      <p:font typeface="Twinkl" panose="020B0604020202020204" charset="0"/>
      <p:regular r:id="rId25"/>
      <p:bold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0F96"/>
    <a:srgbClr val="47B1E5"/>
    <a:srgbClr val="25B7BC"/>
    <a:srgbClr val="FFE864"/>
    <a:srgbClr val="EE73AA"/>
    <a:srgbClr val="FFE000"/>
    <a:srgbClr val="85BD33"/>
    <a:srgbClr val="EA516C"/>
    <a:srgbClr val="E6007E"/>
    <a:srgbClr val="18A0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9FCE99-D8C2-CE5C-A41B-01F6E075ACF9}" v="80" dt="2026-02-17T13:27:40.0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738" autoAdjust="0"/>
    <p:restoredTop sz="94660"/>
  </p:normalViewPr>
  <p:slideViewPr>
    <p:cSldViewPr snapToGrid="0" showGuides="1">
      <p:cViewPr varScale="1">
        <p:scale>
          <a:sx n="74" d="100"/>
          <a:sy n="74" d="100"/>
        </p:scale>
        <p:origin x="1402" y="67"/>
      </p:cViewPr>
      <p:guideLst>
        <p:guide orient="horz" pos="2160"/>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napToGrid="0" showGuides="1">
      <p:cViewPr varScale="1">
        <p:scale>
          <a:sx n="77" d="100"/>
          <a:sy n="77" d="100"/>
        </p:scale>
        <p:origin x="26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17/02/2026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17/02/2026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a:t>Antennas</a:t>
            </a:r>
          </a:p>
          <a:p>
            <a:pPr marL="228600" indent="-228600">
              <a:buAutoNum type="arabicPeriod"/>
            </a:pPr>
            <a:r>
              <a:rPr lang="en-GB" dirty="0"/>
              <a:t>Mandible</a:t>
            </a:r>
          </a:p>
          <a:p>
            <a:pPr marL="228600" indent="-228600">
              <a:buAutoNum type="arabicPeriod"/>
            </a:pPr>
            <a:r>
              <a:rPr lang="en-GB" dirty="0"/>
              <a:t>Eye</a:t>
            </a:r>
          </a:p>
          <a:p>
            <a:pPr marL="228600" indent="-228600">
              <a:buAutoNum type="arabicPeriod"/>
            </a:pPr>
            <a:r>
              <a:rPr lang="en-GB" dirty="0"/>
              <a:t>Body parts</a:t>
            </a:r>
          </a:p>
          <a:p>
            <a:pPr marL="228600" indent="-228600">
              <a:buAutoNum type="arabicPeriod"/>
            </a:pPr>
            <a:r>
              <a:rPr lang="en-GB" dirty="0"/>
              <a:t>Wings</a:t>
            </a:r>
          </a:p>
          <a:p>
            <a:pPr marL="228600" indent="-228600">
              <a:buAutoNum type="arabicPeriod"/>
            </a:pPr>
            <a:r>
              <a:rPr lang="en-GB" dirty="0"/>
              <a:t>Legs</a:t>
            </a:r>
          </a:p>
          <a:p>
            <a:pPr marL="228600" indent="-228600">
              <a:buAutoNum type="arabicPeriod"/>
            </a:pPr>
            <a:r>
              <a:rPr lang="en-GB" dirty="0"/>
              <a:t>sting</a:t>
            </a:r>
          </a:p>
          <a:p>
            <a:pPr marL="228600" indent="-228600">
              <a:buAutoNum type="arabicPeriod"/>
            </a:pPr>
            <a:r>
              <a:rPr lang="en-GB" dirty="0"/>
              <a:t>3 </a:t>
            </a:r>
          </a:p>
        </p:txBody>
      </p:sp>
      <p:sp>
        <p:nvSpPr>
          <p:cNvPr id="4" name="Slide Number Placeholder 3"/>
          <p:cNvSpPr>
            <a:spLocks noGrp="1"/>
          </p:cNvSpPr>
          <p:nvPr>
            <p:ph type="sldNum" sz="quarter" idx="5"/>
          </p:nvPr>
        </p:nvSpPr>
        <p:spPr/>
        <p:txBody>
          <a:bodyPr/>
          <a:lstStyle/>
          <a:p>
            <a:fld id="{FA521341-850D-40E1-BB3D-87946DC9B06D}" type="slidenum">
              <a:rPr lang="en-GB" smtClean="0"/>
              <a:t>8</a:t>
            </a:fld>
            <a:endParaRPr lang="en-GB"/>
          </a:p>
        </p:txBody>
      </p:sp>
    </p:spTree>
    <p:extLst>
      <p:ext uri="{BB962C8B-B14F-4D97-AF65-F5344CB8AC3E}">
        <p14:creationId xmlns:p14="http://schemas.microsoft.com/office/powerpoint/2010/main" val="26168183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hyperlink" Target="https://www.twinkl.co.uk/"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hyperlink" Target="https://www.twinkl.co.uk/"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
        <p:nvSpPr>
          <p:cNvPr id="2" name="Rectangle 1">
            <a:hlinkClick r:id="rId4"/>
          </p:cNvPr>
          <p:cNvSpPr/>
          <p:nvPr userDrawn="1"/>
        </p:nvSpPr>
        <p:spPr>
          <a:xfrm>
            <a:off x="4137660" y="5561814"/>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704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2497" y="5734211"/>
            <a:ext cx="576495" cy="580719"/>
          </a:xfrm>
          <a:prstGeom prst="rect">
            <a:avLst/>
          </a:prstGeom>
        </p:spPr>
      </p:pic>
    </p:spTree>
    <p:extLst>
      <p:ext uri="{BB962C8B-B14F-4D97-AF65-F5344CB8AC3E}">
        <p14:creationId xmlns:p14="http://schemas.microsoft.com/office/powerpoint/2010/main" val="342987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523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
        <p:nvSpPr>
          <p:cNvPr id="4" name="Rectangle 3">
            <a:hlinkClick r:id="rId4"/>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19737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8A0D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2" r:id="rId3"/>
    <p:sldLayoutId id="2147483663" r:id="rId4"/>
    <p:sldLayoutId id="2147483666" r:id="rId5"/>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youtube.com/watch?v=12Q8FfyLLso&amp;list=PPSV"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rhs.org.uk/"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13.png"/><Relationship Id="rId7" Type="http://schemas.openxmlformats.org/officeDocument/2006/relationships/slide" Target="slide8.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slide" Target="slide7.xml"/><Relationship Id="rId5" Type="http://schemas.openxmlformats.org/officeDocument/2006/relationships/slide" Target="slide6.xml"/><Relationship Id="rId4" Type="http://schemas.openxmlformats.org/officeDocument/2006/relationships/slide" Target="slide5.xml"/><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613064" y="1028700"/>
            <a:ext cx="8011391" cy="467590"/>
          </a:xfrm>
        </p:spPr>
        <p:txBody>
          <a:bodyPr/>
          <a:lstStyle/>
          <a:p>
            <a:pPr marL="0" marR="0" lvl="0" indent="0" defTabSz="914400" rtl="0" eaLnBrk="1" fontAlgn="auto" latinLnBrk="0" hangingPunct="1">
              <a:lnSpc>
                <a:spcPct val="100000"/>
              </a:lnSpc>
              <a:spcBef>
                <a:spcPts val="0"/>
              </a:spcBef>
              <a:spcAft>
                <a:spcPts val="0"/>
              </a:spcAft>
              <a:tabLst/>
              <a:defRPr/>
            </a:pPr>
            <a:r>
              <a:rPr kumimoji="0" lang="en-GB" sz="8800" b="1" i="0" u="none" strike="noStrike" kern="1200" cap="none" spc="0" normalizeH="0" baseline="0" noProof="0" dirty="0">
                <a:ln>
                  <a:noFill/>
                </a:ln>
                <a:solidFill>
                  <a:srgbClr val="160F96"/>
                </a:solidFill>
                <a:effectLst/>
                <a:uLnTx/>
                <a:uFillTx/>
                <a:latin typeface="Twinkl"/>
                <a:ea typeface="+mn-ea"/>
                <a:cs typeface="+mn-cs"/>
              </a:rPr>
              <a:t>Bees</a:t>
            </a:r>
            <a:br>
              <a:rPr kumimoji="0" lang="en-GB" sz="8800" b="1" i="0" u="none" strike="noStrike" kern="1200" cap="none" spc="0" normalizeH="0" baseline="0" noProof="0" dirty="0">
                <a:ln>
                  <a:noFill/>
                </a:ln>
                <a:solidFill>
                  <a:srgbClr val="E34192">
                    <a:lumMod val="50000"/>
                  </a:srgbClr>
                </a:solidFill>
                <a:effectLst/>
                <a:uLnTx/>
                <a:uFillTx/>
                <a:latin typeface="Twinkl"/>
                <a:ea typeface="+mn-ea"/>
                <a:cs typeface="+mn-cs"/>
              </a:rPr>
            </a:br>
            <a:endParaRPr lang="en-GB" sz="3600" dirty="0">
              <a:latin typeface="+mn-lt"/>
            </a:endParaRPr>
          </a:p>
        </p:txBody>
      </p:sp>
      <p:sp>
        <p:nvSpPr>
          <p:cNvPr id="11" name="Rectangle 10"/>
          <p:cNvSpPr/>
          <p:nvPr/>
        </p:nvSpPr>
        <p:spPr>
          <a:xfrm>
            <a:off x="849334" y="5373097"/>
            <a:ext cx="3416139" cy="230832"/>
          </a:xfrm>
          <a:prstGeom prst="rect">
            <a:avLst/>
          </a:prstGeom>
        </p:spPr>
        <p:txBody>
          <a:bodyPr wrap="square">
            <a:spAutoFit/>
          </a:bodyPr>
          <a:lstStyle/>
          <a:p>
            <a:endParaRPr lang="en-GB" sz="900" dirty="0"/>
          </a:p>
        </p:txBody>
      </p:sp>
      <p:pic>
        <p:nvPicPr>
          <p:cNvPr id="20" name="Picture 19">
            <a:extLst>
              <a:ext uri="{FF2B5EF4-FFF2-40B4-BE49-F238E27FC236}">
                <a16:creationId xmlns:a16="http://schemas.microsoft.com/office/drawing/2014/main" id="{99F1A357-E8AC-3F24-B650-B3A3E4145489}"/>
              </a:ext>
            </a:extLst>
          </p:cNvPr>
          <p:cNvPicPr>
            <a:picLocks noChangeAspect="1"/>
          </p:cNvPicPr>
          <p:nvPr/>
        </p:nvPicPr>
        <p:blipFill>
          <a:blip r:embed="rId2"/>
          <a:stretch>
            <a:fillRect/>
          </a:stretch>
        </p:blipFill>
        <p:spPr>
          <a:xfrm>
            <a:off x="3293918" y="1702714"/>
            <a:ext cx="5247409" cy="4126586"/>
          </a:xfrm>
          <a:prstGeom prst="rect">
            <a:avLst/>
          </a:prstGeom>
        </p:spPr>
      </p:pic>
      <p:pic>
        <p:nvPicPr>
          <p:cNvPr id="22" name="Picture 21">
            <a:extLst>
              <a:ext uri="{FF2B5EF4-FFF2-40B4-BE49-F238E27FC236}">
                <a16:creationId xmlns:a16="http://schemas.microsoft.com/office/drawing/2014/main" id="{008EE86F-2DFA-F10E-4DE5-1C92BD8FB568}"/>
              </a:ext>
            </a:extLst>
          </p:cNvPr>
          <p:cNvPicPr>
            <a:picLocks noChangeAspect="1"/>
          </p:cNvPicPr>
          <p:nvPr/>
        </p:nvPicPr>
        <p:blipFill>
          <a:blip r:embed="rId3"/>
          <a:stretch>
            <a:fillRect/>
          </a:stretch>
        </p:blipFill>
        <p:spPr>
          <a:xfrm>
            <a:off x="1151107" y="3037290"/>
            <a:ext cx="1542422" cy="1670449"/>
          </a:xfrm>
          <a:prstGeom prst="rect">
            <a:avLst/>
          </a:prstGeom>
        </p:spPr>
      </p:pic>
      <p:pic>
        <p:nvPicPr>
          <p:cNvPr id="4" name="Picture 3" descr="A logo with a person and a dog&#10;&#10;AI-generated content may be incorrect.">
            <a:extLst>
              <a:ext uri="{FF2B5EF4-FFF2-40B4-BE49-F238E27FC236}">
                <a16:creationId xmlns:a16="http://schemas.microsoft.com/office/drawing/2014/main" id="{0114B17E-8A17-54D3-9B53-AACFC84BDA9E}"/>
              </a:ext>
            </a:extLst>
          </p:cNvPr>
          <p:cNvPicPr>
            <a:picLocks noChangeAspect="1"/>
          </p:cNvPicPr>
          <p:nvPr/>
        </p:nvPicPr>
        <p:blipFill>
          <a:blip r:embed="rId4"/>
          <a:stretch>
            <a:fillRect/>
          </a:stretch>
        </p:blipFill>
        <p:spPr>
          <a:xfrm>
            <a:off x="6757148" y="610783"/>
            <a:ext cx="1636059" cy="425701"/>
          </a:xfrm>
          <a:prstGeom prst="rect">
            <a:avLst/>
          </a:prstGeom>
        </p:spPr>
      </p:pic>
    </p:spTree>
    <p:extLst>
      <p:ext uri="{BB962C8B-B14F-4D97-AF65-F5344CB8AC3E}">
        <p14:creationId xmlns:p14="http://schemas.microsoft.com/office/powerpoint/2010/main" val="1251895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p:txBody>
          <a:bodyPr/>
          <a:lstStyle/>
          <a:p>
            <a:r>
              <a:rPr lang="en-GB" sz="3600" dirty="0">
                <a:latin typeface="Twinkl" pitchFamily="50" charset="0"/>
              </a:rPr>
              <a:t>How do Honeybees communicate?</a:t>
            </a:r>
            <a:endParaRPr lang="en-GB" sz="3600" dirty="0">
              <a:latin typeface="+mn-lt"/>
            </a:endParaRPr>
          </a:p>
        </p:txBody>
      </p:sp>
      <p:sp>
        <p:nvSpPr>
          <p:cNvPr id="11" name="Rectangle 10"/>
          <p:cNvSpPr/>
          <p:nvPr/>
        </p:nvSpPr>
        <p:spPr>
          <a:xfrm>
            <a:off x="849334" y="5373097"/>
            <a:ext cx="3416139" cy="230832"/>
          </a:xfrm>
          <a:prstGeom prst="rect">
            <a:avLst/>
          </a:prstGeom>
        </p:spPr>
        <p:txBody>
          <a:bodyPr wrap="square">
            <a:spAutoFit/>
          </a:bodyPr>
          <a:lstStyle/>
          <a:p>
            <a:endParaRPr lang="en-GB" sz="900" dirty="0"/>
          </a:p>
        </p:txBody>
      </p:sp>
      <p:sp>
        <p:nvSpPr>
          <p:cNvPr id="2" name="TextBox 1">
            <a:extLst>
              <a:ext uri="{FF2B5EF4-FFF2-40B4-BE49-F238E27FC236}">
                <a16:creationId xmlns:a16="http://schemas.microsoft.com/office/drawing/2014/main" id="{B9129AB0-12FB-AB39-1FA6-8AD0DB3FFF59}"/>
              </a:ext>
            </a:extLst>
          </p:cNvPr>
          <p:cNvSpPr txBox="1"/>
          <p:nvPr/>
        </p:nvSpPr>
        <p:spPr>
          <a:xfrm>
            <a:off x="1028700" y="1473201"/>
            <a:ext cx="6972300" cy="4401205"/>
          </a:xfrm>
          <a:prstGeom prst="rect">
            <a:avLst/>
          </a:prstGeom>
          <a:noFill/>
        </p:spPr>
        <p:txBody>
          <a:bodyPr wrap="square" rtlCol="0">
            <a:spAutoFit/>
          </a:bodyPr>
          <a:lstStyle/>
          <a:p>
            <a:r>
              <a:rPr lang="en-GB" sz="2000" dirty="0"/>
              <a:t>Honeybees, have a complex system of communication – just like us.</a:t>
            </a:r>
          </a:p>
          <a:p>
            <a:endParaRPr lang="en-GB" sz="2000" dirty="0"/>
          </a:p>
          <a:p>
            <a:r>
              <a:rPr lang="en-GB" sz="2000" dirty="0"/>
              <a:t>They may not use words, but they  dance.  </a:t>
            </a:r>
          </a:p>
          <a:p>
            <a:endParaRPr lang="en-GB" sz="2000" dirty="0"/>
          </a:p>
          <a:p>
            <a:r>
              <a:rPr lang="en-GB" sz="2000" dirty="0"/>
              <a:t>This dance is used by bees to teach each other about the direction and location of food sources over </a:t>
            </a:r>
            <a:r>
              <a:rPr lang="en-GB" sz="2000" b="1" dirty="0"/>
              <a:t>6 kilometres</a:t>
            </a:r>
            <a:r>
              <a:rPr lang="en-GB" sz="2000" dirty="0"/>
              <a:t> away and it was discovered by an Austrian scientist called Karl von Frisch. </a:t>
            </a:r>
          </a:p>
          <a:p>
            <a:endParaRPr lang="en-GB" sz="2000" dirty="0"/>
          </a:p>
          <a:p>
            <a:r>
              <a:rPr lang="en-GB" sz="2000" dirty="0"/>
              <a:t>The bees perform precise movements to tell other bees in the hive exactly where they have found their new fantastic food source! Watch the video below to see what the incredible buzzing boogie looks like!</a:t>
            </a:r>
          </a:p>
        </p:txBody>
      </p:sp>
      <p:pic>
        <p:nvPicPr>
          <p:cNvPr id="5" name="Picture 4" descr="A logo with a person and a dog&#10;&#10;AI-generated content may be incorrect.">
            <a:extLst>
              <a:ext uri="{FF2B5EF4-FFF2-40B4-BE49-F238E27FC236}">
                <a16:creationId xmlns:a16="http://schemas.microsoft.com/office/drawing/2014/main" id="{04713B1F-ABA8-2F61-F376-57B0773D8B22}"/>
              </a:ext>
            </a:extLst>
          </p:cNvPr>
          <p:cNvPicPr>
            <a:picLocks noChangeAspect="1"/>
          </p:cNvPicPr>
          <p:nvPr/>
        </p:nvPicPr>
        <p:blipFill>
          <a:blip r:embed="rId2"/>
          <a:stretch>
            <a:fillRect/>
          </a:stretch>
        </p:blipFill>
        <p:spPr>
          <a:xfrm>
            <a:off x="6611471" y="5608607"/>
            <a:ext cx="1636059" cy="425701"/>
          </a:xfrm>
          <a:prstGeom prst="rect">
            <a:avLst/>
          </a:prstGeom>
        </p:spPr>
      </p:pic>
    </p:spTree>
    <p:extLst>
      <p:ext uri="{BB962C8B-B14F-4D97-AF65-F5344CB8AC3E}">
        <p14:creationId xmlns:p14="http://schemas.microsoft.com/office/powerpoint/2010/main" val="2557548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p:txBody>
          <a:bodyPr/>
          <a:lstStyle/>
          <a:p>
            <a:r>
              <a:rPr lang="en-GB" sz="3600" dirty="0">
                <a:latin typeface="Twinkl" pitchFamily="50" charset="0"/>
              </a:rPr>
              <a:t>How do Honeybees communicate?</a:t>
            </a:r>
            <a:endParaRPr lang="en-GB" sz="3600" dirty="0">
              <a:latin typeface="+mn-lt"/>
            </a:endParaRPr>
          </a:p>
        </p:txBody>
      </p:sp>
      <p:sp>
        <p:nvSpPr>
          <p:cNvPr id="11" name="Rectangle 10"/>
          <p:cNvSpPr/>
          <p:nvPr/>
        </p:nvSpPr>
        <p:spPr>
          <a:xfrm>
            <a:off x="849334" y="5373097"/>
            <a:ext cx="3416139" cy="230832"/>
          </a:xfrm>
          <a:prstGeom prst="rect">
            <a:avLst/>
          </a:prstGeom>
        </p:spPr>
        <p:txBody>
          <a:bodyPr wrap="square">
            <a:spAutoFit/>
          </a:bodyPr>
          <a:lstStyle/>
          <a:p>
            <a:endParaRPr lang="en-GB" sz="900" dirty="0"/>
          </a:p>
        </p:txBody>
      </p:sp>
      <p:sp>
        <p:nvSpPr>
          <p:cNvPr id="2" name="TextBox 1">
            <a:extLst>
              <a:ext uri="{FF2B5EF4-FFF2-40B4-BE49-F238E27FC236}">
                <a16:creationId xmlns:a16="http://schemas.microsoft.com/office/drawing/2014/main" id="{B9129AB0-12FB-AB39-1FA6-8AD0DB3FFF59}"/>
              </a:ext>
            </a:extLst>
          </p:cNvPr>
          <p:cNvSpPr txBox="1"/>
          <p:nvPr/>
        </p:nvSpPr>
        <p:spPr>
          <a:xfrm>
            <a:off x="1641764" y="2036619"/>
            <a:ext cx="5512381" cy="369332"/>
          </a:xfrm>
          <a:prstGeom prst="rect">
            <a:avLst/>
          </a:prstGeom>
          <a:noFill/>
        </p:spPr>
        <p:txBody>
          <a:bodyPr wrap="square" rtlCol="0">
            <a:spAutoFit/>
          </a:bodyPr>
          <a:lstStyle/>
          <a:p>
            <a:r>
              <a:rPr lang="en-GB" dirty="0">
                <a:hlinkClick r:id="rId2"/>
              </a:rPr>
              <a:t>University of Gloucestershire The Waggle Dance</a:t>
            </a:r>
            <a:endParaRPr lang="en-GB" dirty="0"/>
          </a:p>
        </p:txBody>
      </p:sp>
      <p:pic>
        <p:nvPicPr>
          <p:cNvPr id="5" name="Picture 4" descr="A logo with a person and a dog&#10;&#10;AI-generated content may be incorrect.">
            <a:extLst>
              <a:ext uri="{FF2B5EF4-FFF2-40B4-BE49-F238E27FC236}">
                <a16:creationId xmlns:a16="http://schemas.microsoft.com/office/drawing/2014/main" id="{93B8ACE7-ADB5-D627-4EC2-CABF5D6EF82C}"/>
              </a:ext>
            </a:extLst>
          </p:cNvPr>
          <p:cNvPicPr>
            <a:picLocks noChangeAspect="1"/>
          </p:cNvPicPr>
          <p:nvPr/>
        </p:nvPicPr>
        <p:blipFill>
          <a:blip r:embed="rId3"/>
          <a:stretch>
            <a:fillRect/>
          </a:stretch>
        </p:blipFill>
        <p:spPr>
          <a:xfrm>
            <a:off x="6611471" y="5608607"/>
            <a:ext cx="1636059" cy="425701"/>
          </a:xfrm>
          <a:prstGeom prst="rect">
            <a:avLst/>
          </a:prstGeom>
        </p:spPr>
      </p:pic>
    </p:spTree>
    <p:extLst>
      <p:ext uri="{BB962C8B-B14F-4D97-AF65-F5344CB8AC3E}">
        <p14:creationId xmlns:p14="http://schemas.microsoft.com/office/powerpoint/2010/main" val="2805720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78895"/>
            <a:ext cx="8220075" cy="1360296"/>
          </a:xfrm>
        </p:spPr>
        <p:txBody>
          <a:bodyPr/>
          <a:lstStyle/>
          <a:p>
            <a:pPr algn="ctr"/>
            <a:r>
              <a:rPr lang="en-GB" sz="3600" dirty="0">
                <a:latin typeface="Twinkl" pitchFamily="50" charset="0"/>
              </a:rPr>
              <a:t>Why else do Honeybees communicate?</a:t>
            </a:r>
            <a:endParaRPr lang="en-GB" sz="3600" dirty="0">
              <a:latin typeface="+mn-lt"/>
            </a:endParaRPr>
          </a:p>
        </p:txBody>
      </p:sp>
      <p:sp>
        <p:nvSpPr>
          <p:cNvPr id="11" name="Rectangle 10"/>
          <p:cNvSpPr/>
          <p:nvPr/>
        </p:nvSpPr>
        <p:spPr>
          <a:xfrm>
            <a:off x="849334" y="5373097"/>
            <a:ext cx="3416139" cy="230832"/>
          </a:xfrm>
          <a:prstGeom prst="rect">
            <a:avLst/>
          </a:prstGeom>
        </p:spPr>
        <p:txBody>
          <a:bodyPr wrap="square">
            <a:spAutoFit/>
          </a:bodyPr>
          <a:lstStyle/>
          <a:p>
            <a:endParaRPr lang="en-GB" sz="900" dirty="0"/>
          </a:p>
        </p:txBody>
      </p:sp>
      <p:sp>
        <p:nvSpPr>
          <p:cNvPr id="5" name="TextBox 4">
            <a:extLst>
              <a:ext uri="{FF2B5EF4-FFF2-40B4-BE49-F238E27FC236}">
                <a16:creationId xmlns:a16="http://schemas.microsoft.com/office/drawing/2014/main" id="{AF5D9ED7-4762-8B55-4B31-0B19B80DCADA}"/>
              </a:ext>
            </a:extLst>
          </p:cNvPr>
          <p:cNvSpPr txBox="1"/>
          <p:nvPr/>
        </p:nvSpPr>
        <p:spPr>
          <a:xfrm>
            <a:off x="982371" y="2101011"/>
            <a:ext cx="7169728" cy="4278094"/>
          </a:xfrm>
          <a:prstGeom prst="rect">
            <a:avLst/>
          </a:prstGeom>
          <a:noFill/>
        </p:spPr>
        <p:txBody>
          <a:bodyPr wrap="square" rtlCol="0">
            <a:spAutoFit/>
          </a:bodyPr>
          <a:lstStyle/>
          <a:p>
            <a:r>
              <a:rPr lang="en-GB" sz="2000" dirty="0"/>
              <a:t>Did you know….</a:t>
            </a:r>
          </a:p>
          <a:p>
            <a:endParaRPr lang="en-GB" sz="2000" dirty="0"/>
          </a:p>
          <a:p>
            <a:r>
              <a:rPr lang="en-GB" sz="2000" dirty="0"/>
              <a:t>Bees vote!  </a:t>
            </a:r>
          </a:p>
          <a:p>
            <a:endParaRPr lang="en-GB" sz="2000" dirty="0"/>
          </a:p>
          <a:p>
            <a:r>
              <a:rPr lang="en-GB" sz="2000" dirty="0"/>
              <a:t>Every spring, healthy honeybee hives that have become crowded divide into two.  A daughter queen stays in the old nest and the rest of the bees start a new hive.</a:t>
            </a:r>
          </a:p>
          <a:p>
            <a:endParaRPr lang="en-GB" sz="2000" dirty="0"/>
          </a:p>
          <a:p>
            <a:r>
              <a:rPr lang="en-GB" sz="2000" dirty="0"/>
              <a:t>Before they can move though, they have to figure out where to build the new hive.  This is how they do this….</a:t>
            </a:r>
          </a:p>
          <a:p>
            <a:endParaRPr lang="en-GB" dirty="0"/>
          </a:p>
          <a:p>
            <a:endParaRPr lang="en-GB" dirty="0"/>
          </a:p>
          <a:p>
            <a:endParaRPr lang="en-GB" dirty="0"/>
          </a:p>
          <a:p>
            <a:endParaRPr lang="en-GB" dirty="0"/>
          </a:p>
        </p:txBody>
      </p:sp>
      <p:pic>
        <p:nvPicPr>
          <p:cNvPr id="4" name="Picture 3" descr="A logo with a person and a dog&#10;&#10;AI-generated content may be incorrect.">
            <a:extLst>
              <a:ext uri="{FF2B5EF4-FFF2-40B4-BE49-F238E27FC236}">
                <a16:creationId xmlns:a16="http://schemas.microsoft.com/office/drawing/2014/main" id="{66F5DC41-0FFB-D5B7-6EC5-680AE6F94E27}"/>
              </a:ext>
            </a:extLst>
          </p:cNvPr>
          <p:cNvPicPr>
            <a:picLocks noChangeAspect="1"/>
          </p:cNvPicPr>
          <p:nvPr/>
        </p:nvPicPr>
        <p:blipFill>
          <a:blip r:embed="rId2"/>
          <a:stretch>
            <a:fillRect/>
          </a:stretch>
        </p:blipFill>
        <p:spPr>
          <a:xfrm>
            <a:off x="6611471" y="5608607"/>
            <a:ext cx="1636059" cy="425701"/>
          </a:xfrm>
          <a:prstGeom prst="rect">
            <a:avLst/>
          </a:prstGeom>
        </p:spPr>
      </p:pic>
    </p:spTree>
    <p:extLst>
      <p:ext uri="{BB962C8B-B14F-4D97-AF65-F5344CB8AC3E}">
        <p14:creationId xmlns:p14="http://schemas.microsoft.com/office/powerpoint/2010/main" val="3055860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anim calcmode="lin" valueType="num">
                                      <p:cBhvr>
                                        <p:cTn id="1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xEl>
                                              <p:pRg st="4" end="4"/>
                                            </p:txEl>
                                          </p:spTgt>
                                        </p:tgtEl>
                                        <p:attrNameLst>
                                          <p:attrName>style.visibility</p:attrName>
                                        </p:attrNameLst>
                                      </p:cBhvr>
                                      <p:to>
                                        <p:strVal val="visible"/>
                                      </p:to>
                                    </p:set>
                                    <p:animEffect transition="in" filter="fade">
                                      <p:cBhvr>
                                        <p:cTn id="26" dur="1000"/>
                                        <p:tgtEl>
                                          <p:spTgt spid="5">
                                            <p:txEl>
                                              <p:pRg st="4" end="4"/>
                                            </p:txEl>
                                          </p:spTgt>
                                        </p:tgtEl>
                                      </p:cBhvr>
                                    </p:animEffect>
                                    <p:anim calcmode="lin" valueType="num">
                                      <p:cBhvr>
                                        <p:cTn id="27"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Effect transition="in" filter="fade">
                                      <p:cBhvr>
                                        <p:cTn id="33" dur="1000"/>
                                        <p:tgtEl>
                                          <p:spTgt spid="5">
                                            <p:txEl>
                                              <p:pRg st="6" end="6"/>
                                            </p:txEl>
                                          </p:spTgt>
                                        </p:tgtEl>
                                      </p:cBhvr>
                                    </p:animEffect>
                                    <p:anim calcmode="lin" valueType="num">
                                      <p:cBhvr>
                                        <p:cTn id="34"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301335" y="709727"/>
            <a:ext cx="8530937" cy="526906"/>
          </a:xfrm>
        </p:spPr>
        <p:txBody>
          <a:bodyPr/>
          <a:lstStyle/>
          <a:p>
            <a:r>
              <a:rPr lang="en-GB" sz="2800" dirty="0">
                <a:latin typeface="+mn-lt"/>
              </a:rPr>
              <a:t>Hive of the giant honey bee in Bangalore, India</a:t>
            </a:r>
          </a:p>
        </p:txBody>
      </p:sp>
      <p:sp>
        <p:nvSpPr>
          <p:cNvPr id="11" name="Rectangle 10"/>
          <p:cNvSpPr/>
          <p:nvPr/>
        </p:nvSpPr>
        <p:spPr>
          <a:xfrm>
            <a:off x="849334" y="5373097"/>
            <a:ext cx="3416139" cy="230832"/>
          </a:xfrm>
          <a:prstGeom prst="rect">
            <a:avLst/>
          </a:prstGeom>
        </p:spPr>
        <p:txBody>
          <a:bodyPr wrap="square">
            <a:spAutoFit/>
          </a:bodyPr>
          <a:lstStyle/>
          <a:p>
            <a:endParaRPr lang="en-GB" sz="900" dirty="0"/>
          </a:p>
        </p:txBody>
      </p:sp>
      <p:pic>
        <p:nvPicPr>
          <p:cNvPr id="1026" name="Picture 2">
            <a:extLst>
              <a:ext uri="{FF2B5EF4-FFF2-40B4-BE49-F238E27FC236}">
                <a16:creationId xmlns:a16="http://schemas.microsoft.com/office/drawing/2014/main" id="{1105D427-7B1F-4B83-136D-F3648CCF56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699" y="1358299"/>
            <a:ext cx="6745065" cy="44939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72DC9C5-AD89-2A6F-EA12-3B746E21C9F8}"/>
              </a:ext>
            </a:extLst>
          </p:cNvPr>
          <p:cNvSpPr txBox="1"/>
          <p:nvPr/>
        </p:nvSpPr>
        <p:spPr>
          <a:xfrm>
            <a:off x="757181" y="5852199"/>
            <a:ext cx="5705965" cy="369332"/>
          </a:xfrm>
          <a:prstGeom prst="rect">
            <a:avLst/>
          </a:prstGeom>
          <a:noFill/>
        </p:spPr>
        <p:txBody>
          <a:bodyPr wrap="square" rtlCol="0">
            <a:spAutoFit/>
          </a:bodyPr>
          <a:lstStyle/>
          <a:p>
            <a:r>
              <a:rPr lang="en-GB" dirty="0"/>
              <a:t>Photo courtesy of Muhammad Mahdi Karim </a:t>
            </a:r>
          </a:p>
        </p:txBody>
      </p:sp>
      <p:pic>
        <p:nvPicPr>
          <p:cNvPr id="7" name="Picture 6" descr="A logo with a person and a dog&#10;&#10;AI-generated content may be incorrect.">
            <a:extLst>
              <a:ext uri="{FF2B5EF4-FFF2-40B4-BE49-F238E27FC236}">
                <a16:creationId xmlns:a16="http://schemas.microsoft.com/office/drawing/2014/main" id="{BA7C74E2-01E3-540C-1957-C2A301BFA3B3}"/>
              </a:ext>
            </a:extLst>
          </p:cNvPr>
          <p:cNvPicPr>
            <a:picLocks noChangeAspect="1"/>
          </p:cNvPicPr>
          <p:nvPr/>
        </p:nvPicPr>
        <p:blipFill>
          <a:blip r:embed="rId3"/>
          <a:stretch>
            <a:fillRect/>
          </a:stretch>
        </p:blipFill>
        <p:spPr>
          <a:xfrm>
            <a:off x="6768353" y="5855136"/>
            <a:ext cx="1636059" cy="425701"/>
          </a:xfrm>
          <a:prstGeom prst="rect">
            <a:avLst/>
          </a:prstGeom>
        </p:spPr>
      </p:pic>
    </p:spTree>
    <p:extLst>
      <p:ext uri="{BB962C8B-B14F-4D97-AF65-F5344CB8AC3E}">
        <p14:creationId xmlns:p14="http://schemas.microsoft.com/office/powerpoint/2010/main" val="20459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78895"/>
            <a:ext cx="8220075" cy="775176"/>
          </a:xfrm>
        </p:spPr>
        <p:txBody>
          <a:bodyPr/>
          <a:lstStyle/>
          <a:p>
            <a:pPr algn="ctr"/>
            <a:r>
              <a:rPr lang="en-GB" sz="3600" dirty="0">
                <a:latin typeface="Twinkl" pitchFamily="50" charset="0"/>
              </a:rPr>
              <a:t>Some bee facts</a:t>
            </a:r>
            <a:endParaRPr lang="en-GB" sz="3600" dirty="0">
              <a:latin typeface="+mn-lt"/>
            </a:endParaRPr>
          </a:p>
        </p:txBody>
      </p:sp>
      <p:sp>
        <p:nvSpPr>
          <p:cNvPr id="11" name="Rectangle 10"/>
          <p:cNvSpPr/>
          <p:nvPr/>
        </p:nvSpPr>
        <p:spPr>
          <a:xfrm>
            <a:off x="849334" y="5373097"/>
            <a:ext cx="3416139" cy="230832"/>
          </a:xfrm>
          <a:prstGeom prst="rect">
            <a:avLst/>
          </a:prstGeom>
        </p:spPr>
        <p:txBody>
          <a:bodyPr wrap="square">
            <a:spAutoFit/>
          </a:bodyPr>
          <a:lstStyle/>
          <a:p>
            <a:endParaRPr lang="en-GB" sz="900" dirty="0"/>
          </a:p>
        </p:txBody>
      </p:sp>
      <p:sp>
        <p:nvSpPr>
          <p:cNvPr id="2" name="TextBox 1">
            <a:extLst>
              <a:ext uri="{FF2B5EF4-FFF2-40B4-BE49-F238E27FC236}">
                <a16:creationId xmlns:a16="http://schemas.microsoft.com/office/drawing/2014/main" id="{D1954B28-9746-360E-8B23-EAEA3B166E9C}"/>
              </a:ext>
            </a:extLst>
          </p:cNvPr>
          <p:cNvSpPr txBox="1"/>
          <p:nvPr/>
        </p:nvSpPr>
        <p:spPr>
          <a:xfrm>
            <a:off x="727365" y="1257097"/>
            <a:ext cx="7689272" cy="4801314"/>
          </a:xfrm>
          <a:prstGeom prst="rect">
            <a:avLst/>
          </a:prstGeom>
          <a:noFill/>
        </p:spPr>
        <p:txBody>
          <a:bodyPr wrap="square" lIns="91440" tIns="45720" rIns="91440" bIns="45720" rtlCol="0" anchor="t">
            <a:spAutoFit/>
          </a:bodyPr>
          <a:lstStyle/>
          <a:p>
            <a:r>
              <a:rPr lang="en-GB" sz="1600" dirty="0"/>
              <a:t>£690 million is the mind-boggling amount that insect pollination is worth to UK crops each year. 76% of globally important commercial crops depend on insect pollination</a:t>
            </a:r>
          </a:p>
          <a:p>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1C1C1C"/>
                </a:solidFill>
                <a:effectLst/>
                <a:uLnTx/>
                <a:uFillTx/>
                <a:latin typeface="Twinkl"/>
                <a:ea typeface="+mn-ea"/>
                <a:cs typeface="+mn-cs"/>
              </a:rPr>
              <a:t>Bee numbers are falling </a:t>
            </a:r>
            <a:r>
              <a:rPr kumimoji="0" lang="en-GB" sz="1600" b="0" i="0" u="none" strike="noStrike" kern="1200" cap="none" spc="0" normalizeH="0" baseline="0" noProof="0" dirty="0">
                <a:ln>
                  <a:noFill/>
                </a:ln>
                <a:solidFill>
                  <a:srgbClr val="1C1C1C"/>
                </a:solidFill>
                <a:effectLst/>
                <a:highlight>
                  <a:srgbClr val="FFFF00"/>
                </a:highlight>
                <a:uLnTx/>
                <a:uFillTx/>
                <a:latin typeface="Twinkl"/>
                <a:ea typeface="+mn-ea"/>
                <a:cs typeface="+mn-cs"/>
              </a:rPr>
              <a:t>all over the world</a:t>
            </a:r>
            <a:r>
              <a:rPr kumimoji="0" lang="en-GB" sz="1600" b="0" i="0" u="none" strike="noStrike" kern="1200" cap="none" spc="0" normalizeH="0" baseline="0" noProof="0" dirty="0">
                <a:ln>
                  <a:noFill/>
                </a:ln>
                <a:solidFill>
                  <a:srgbClr val="1C1C1C"/>
                </a:solidFill>
                <a:effectLst/>
                <a:uLnTx/>
                <a:uFillTx/>
                <a:latin typeface="Twinkl"/>
                <a:ea typeface="+mn-ea"/>
                <a:cs typeface="+mn-cs"/>
              </a:rPr>
              <a:t>.  This is due to habitat loss - 97% of wildflower meadows have been lost between 1930 and 1980- excessive use of pesticides and fewer flowers in towns and cities.  There is also a mite called the varroa mite which attacks bees. </a:t>
            </a:r>
            <a:endParaRPr lang="en-GB" sz="1600" b="0" i="0" u="none" strike="noStrike" kern="1200" cap="none" spc="0" normalizeH="0" baseline="0" noProof="0" dirty="0">
              <a:ln>
                <a:noFill/>
              </a:ln>
              <a:solidFill>
                <a:srgbClr val="1C1C1C"/>
              </a:solidFill>
              <a:effectLst/>
              <a:uLnTx/>
              <a:uFillTx/>
              <a:latin typeface="Twinkl"/>
            </a:endParaRPr>
          </a:p>
          <a:p>
            <a:endParaRPr lang="en-GB" sz="1600" dirty="0"/>
          </a:p>
          <a:p>
            <a:r>
              <a:rPr lang="en-GB" sz="1600" dirty="0"/>
              <a:t>There are around 75% more wild bees on organic farms - organic farming can improve the numbers of bees found in habitats surrounding the farm. This is because organic farmers use fewer pesticides, and have a higher amount of bee-friendly habitats, like wildflower margins.</a:t>
            </a:r>
          </a:p>
          <a:p>
            <a:endParaRPr lang="en-GB" sz="1600" dirty="0"/>
          </a:p>
          <a:p>
            <a:r>
              <a:rPr lang="en-GB" sz="1600" dirty="0"/>
              <a:t>But, bees can bounce back! Bees are really responsive to changes in their habitat - for every 10% increase in bee-friendly habitats, like those found on organic farms, bee numbers and diversity increases by over a third! In organic grain fields, you can find up to 7 times more bees!</a:t>
            </a:r>
          </a:p>
          <a:p>
            <a:endParaRPr lang="en-GB" dirty="0"/>
          </a:p>
        </p:txBody>
      </p:sp>
      <p:pic>
        <p:nvPicPr>
          <p:cNvPr id="5" name="Picture 4" descr="A logo with a person and a dog&#10;&#10;AI-generated content may be incorrect.">
            <a:extLst>
              <a:ext uri="{FF2B5EF4-FFF2-40B4-BE49-F238E27FC236}">
                <a16:creationId xmlns:a16="http://schemas.microsoft.com/office/drawing/2014/main" id="{3CF09DF1-4FEC-C73B-4840-9BD839BF9376}"/>
              </a:ext>
            </a:extLst>
          </p:cNvPr>
          <p:cNvPicPr>
            <a:picLocks noChangeAspect="1"/>
          </p:cNvPicPr>
          <p:nvPr/>
        </p:nvPicPr>
        <p:blipFill>
          <a:blip r:embed="rId2"/>
          <a:stretch>
            <a:fillRect/>
          </a:stretch>
        </p:blipFill>
        <p:spPr>
          <a:xfrm>
            <a:off x="6611471" y="5608607"/>
            <a:ext cx="1636059" cy="425701"/>
          </a:xfrm>
          <a:prstGeom prst="rect">
            <a:avLst/>
          </a:prstGeom>
        </p:spPr>
      </p:pic>
    </p:spTree>
    <p:extLst>
      <p:ext uri="{BB962C8B-B14F-4D97-AF65-F5344CB8AC3E}">
        <p14:creationId xmlns:p14="http://schemas.microsoft.com/office/powerpoint/2010/main" val="240142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fade">
                                      <p:cBhvr>
                                        <p:cTn id="26" dur="1000"/>
                                        <p:tgtEl>
                                          <p:spTgt spid="2">
                                            <p:txEl>
                                              <p:pRg st="4" end="4"/>
                                            </p:txEl>
                                          </p:spTgt>
                                        </p:tgtEl>
                                      </p:cBhvr>
                                    </p:animEffect>
                                    <p:anim calcmode="lin" valueType="num">
                                      <p:cBhvr>
                                        <p:cTn id="27"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Effect transition="in" filter="fade">
                                      <p:cBhvr>
                                        <p:cTn id="33" dur="1000"/>
                                        <p:tgtEl>
                                          <p:spTgt spid="2">
                                            <p:txEl>
                                              <p:pRg st="6" end="6"/>
                                            </p:txEl>
                                          </p:spTgt>
                                        </p:tgtEl>
                                      </p:cBhvr>
                                    </p:animEffect>
                                    <p:anim calcmode="lin" valueType="num">
                                      <p:cBhvr>
                                        <p:cTn id="34"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78895"/>
            <a:ext cx="8220075" cy="775176"/>
          </a:xfrm>
        </p:spPr>
        <p:txBody>
          <a:bodyPr/>
          <a:lstStyle/>
          <a:p>
            <a:pPr algn="ctr"/>
            <a:r>
              <a:rPr lang="en-GB" sz="3600" dirty="0">
                <a:latin typeface="Twinkl" pitchFamily="50" charset="0"/>
              </a:rPr>
              <a:t>What can you do?</a:t>
            </a:r>
            <a:endParaRPr lang="en-GB" sz="3600" dirty="0">
              <a:latin typeface="+mn-lt"/>
            </a:endParaRPr>
          </a:p>
        </p:txBody>
      </p:sp>
      <p:sp>
        <p:nvSpPr>
          <p:cNvPr id="11" name="Rectangle 10"/>
          <p:cNvSpPr/>
          <p:nvPr/>
        </p:nvSpPr>
        <p:spPr>
          <a:xfrm>
            <a:off x="849334" y="5373097"/>
            <a:ext cx="3416139" cy="230832"/>
          </a:xfrm>
          <a:prstGeom prst="rect">
            <a:avLst/>
          </a:prstGeom>
        </p:spPr>
        <p:txBody>
          <a:bodyPr wrap="square">
            <a:spAutoFit/>
          </a:bodyPr>
          <a:lstStyle/>
          <a:p>
            <a:endParaRPr lang="en-GB" sz="900" dirty="0"/>
          </a:p>
        </p:txBody>
      </p:sp>
      <p:sp>
        <p:nvSpPr>
          <p:cNvPr id="2" name="TextBox 1">
            <a:extLst>
              <a:ext uri="{FF2B5EF4-FFF2-40B4-BE49-F238E27FC236}">
                <a16:creationId xmlns:a16="http://schemas.microsoft.com/office/drawing/2014/main" id="{D1954B28-9746-360E-8B23-EAEA3B166E9C}"/>
              </a:ext>
            </a:extLst>
          </p:cNvPr>
          <p:cNvSpPr txBox="1"/>
          <p:nvPr/>
        </p:nvSpPr>
        <p:spPr>
          <a:xfrm>
            <a:off x="722599" y="1444337"/>
            <a:ext cx="7689272" cy="3970318"/>
          </a:xfrm>
          <a:prstGeom prst="rect">
            <a:avLst/>
          </a:prstGeom>
          <a:noFill/>
        </p:spPr>
        <p:txBody>
          <a:bodyPr wrap="square" rtlCol="0">
            <a:spAutoFit/>
          </a:bodyPr>
          <a:lstStyle/>
          <a:p>
            <a:r>
              <a:rPr lang="en-GB" dirty="0"/>
              <a:t>Create a buzz in your garden by planting bee friendly flowers,</a:t>
            </a:r>
          </a:p>
          <a:p>
            <a:r>
              <a:rPr lang="en-GB" dirty="0"/>
              <a:t>Such as:  common poppy, evergreen clematis,  nasturtium or teasel.</a:t>
            </a:r>
          </a:p>
          <a:p>
            <a:endParaRPr lang="en-GB" dirty="0"/>
          </a:p>
          <a:p>
            <a:r>
              <a:rPr lang="en-GB" dirty="0"/>
              <a:t>Plant a bee friendly herb.  These are not only great for us to use in our cooking, but give bees a great meal too.  Bronze fennel, green coriander seed, chive flowers, lemon thyme and basil (Basil is great for on your pizza too!)</a:t>
            </a:r>
          </a:p>
          <a:p>
            <a:endParaRPr lang="en-GB" dirty="0"/>
          </a:p>
          <a:p>
            <a:r>
              <a:rPr lang="en-GB" dirty="0"/>
              <a:t>Create a bee hotel for solitary bees.  You can buy these, but it is much more fun to make one.  Here are one or two places to </a:t>
            </a:r>
          </a:p>
          <a:p>
            <a:r>
              <a:rPr lang="en-GB" dirty="0"/>
              <a:t>Woodland Trust</a:t>
            </a:r>
          </a:p>
          <a:p>
            <a:r>
              <a:rPr lang="en-GB" dirty="0"/>
              <a:t>Natural History Museum, is an easy version to make. https://www.nhm.ac.uk/</a:t>
            </a:r>
          </a:p>
          <a:p>
            <a:r>
              <a:rPr lang="en-GB" dirty="0"/>
              <a:t>Royal Horticultural Society:  </a:t>
            </a:r>
            <a:r>
              <a:rPr lang="en-GB" dirty="0">
                <a:hlinkClick r:id="rId2"/>
              </a:rPr>
              <a:t>https://www.rhs.org.uk/</a:t>
            </a:r>
            <a:r>
              <a:rPr lang="en-GB" dirty="0"/>
              <a:t>  </a:t>
            </a:r>
          </a:p>
        </p:txBody>
      </p:sp>
      <p:pic>
        <p:nvPicPr>
          <p:cNvPr id="5" name="Picture 4" descr="A logo with a person and a dog&#10;&#10;AI-generated content may be incorrect.">
            <a:extLst>
              <a:ext uri="{FF2B5EF4-FFF2-40B4-BE49-F238E27FC236}">
                <a16:creationId xmlns:a16="http://schemas.microsoft.com/office/drawing/2014/main" id="{8E3F6653-4C0B-A171-90F3-B1D364864C9A}"/>
              </a:ext>
            </a:extLst>
          </p:cNvPr>
          <p:cNvPicPr>
            <a:picLocks noChangeAspect="1"/>
          </p:cNvPicPr>
          <p:nvPr/>
        </p:nvPicPr>
        <p:blipFill>
          <a:blip r:embed="rId3"/>
          <a:stretch>
            <a:fillRect/>
          </a:stretch>
        </p:blipFill>
        <p:spPr>
          <a:xfrm>
            <a:off x="6611471" y="5608607"/>
            <a:ext cx="1636059" cy="425701"/>
          </a:xfrm>
          <a:prstGeom prst="rect">
            <a:avLst/>
          </a:prstGeom>
        </p:spPr>
      </p:pic>
    </p:spTree>
    <p:extLst>
      <p:ext uri="{BB962C8B-B14F-4D97-AF65-F5344CB8AC3E}">
        <p14:creationId xmlns:p14="http://schemas.microsoft.com/office/powerpoint/2010/main" val="397111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722599" y="478895"/>
            <a:ext cx="4381287" cy="775176"/>
          </a:xfrm>
        </p:spPr>
        <p:txBody>
          <a:bodyPr/>
          <a:lstStyle/>
          <a:p>
            <a:r>
              <a:rPr lang="en-GB" sz="3600" dirty="0">
                <a:latin typeface="Twinkl" pitchFamily="50" charset="0"/>
              </a:rPr>
              <a:t>Bee creative!</a:t>
            </a:r>
            <a:endParaRPr lang="en-GB" sz="3600" dirty="0">
              <a:latin typeface="+mn-lt"/>
            </a:endParaRPr>
          </a:p>
        </p:txBody>
      </p:sp>
      <p:sp>
        <p:nvSpPr>
          <p:cNvPr id="11" name="Rectangle 10"/>
          <p:cNvSpPr/>
          <p:nvPr/>
        </p:nvSpPr>
        <p:spPr>
          <a:xfrm>
            <a:off x="849334" y="5373097"/>
            <a:ext cx="3416139" cy="230832"/>
          </a:xfrm>
          <a:prstGeom prst="rect">
            <a:avLst/>
          </a:prstGeom>
        </p:spPr>
        <p:txBody>
          <a:bodyPr wrap="square">
            <a:spAutoFit/>
          </a:bodyPr>
          <a:lstStyle/>
          <a:p>
            <a:endParaRPr lang="en-GB" sz="900" dirty="0"/>
          </a:p>
        </p:txBody>
      </p:sp>
      <p:sp>
        <p:nvSpPr>
          <p:cNvPr id="2" name="TextBox 1">
            <a:extLst>
              <a:ext uri="{FF2B5EF4-FFF2-40B4-BE49-F238E27FC236}">
                <a16:creationId xmlns:a16="http://schemas.microsoft.com/office/drawing/2014/main" id="{D1954B28-9746-360E-8B23-EAEA3B166E9C}"/>
              </a:ext>
            </a:extLst>
          </p:cNvPr>
          <p:cNvSpPr txBox="1"/>
          <p:nvPr/>
        </p:nvSpPr>
        <p:spPr>
          <a:xfrm>
            <a:off x="722599" y="1444337"/>
            <a:ext cx="3122037" cy="2123658"/>
          </a:xfrm>
          <a:prstGeom prst="rect">
            <a:avLst/>
          </a:prstGeom>
          <a:noFill/>
        </p:spPr>
        <p:txBody>
          <a:bodyPr wrap="square" rtlCol="0">
            <a:spAutoFit/>
          </a:bodyPr>
          <a:lstStyle/>
          <a:p>
            <a:r>
              <a:rPr lang="en-GB" sz="2200" dirty="0"/>
              <a:t>As a reminder about how wonderful our buzzing friends are, you are each going to make your own bee bookmark.</a:t>
            </a:r>
          </a:p>
        </p:txBody>
      </p:sp>
      <p:pic>
        <p:nvPicPr>
          <p:cNvPr id="6" name="Picture 5">
            <a:extLst>
              <a:ext uri="{FF2B5EF4-FFF2-40B4-BE49-F238E27FC236}">
                <a16:creationId xmlns:a16="http://schemas.microsoft.com/office/drawing/2014/main" id="{F5DB48A1-4E22-E364-A62E-1C893B3F094A}"/>
              </a:ext>
            </a:extLst>
          </p:cNvPr>
          <p:cNvPicPr>
            <a:picLocks noChangeAspect="1"/>
          </p:cNvPicPr>
          <p:nvPr/>
        </p:nvPicPr>
        <p:blipFill>
          <a:blip r:embed="rId2"/>
          <a:stretch>
            <a:fillRect/>
          </a:stretch>
        </p:blipFill>
        <p:spPr>
          <a:xfrm>
            <a:off x="4488873" y="665018"/>
            <a:ext cx="3805793" cy="5527964"/>
          </a:xfrm>
          <a:prstGeom prst="rect">
            <a:avLst/>
          </a:prstGeom>
        </p:spPr>
      </p:pic>
      <p:pic>
        <p:nvPicPr>
          <p:cNvPr id="5" name="Picture 4" descr="A logo with a person and a dog&#10;&#10;AI-generated content may be incorrect.">
            <a:extLst>
              <a:ext uri="{FF2B5EF4-FFF2-40B4-BE49-F238E27FC236}">
                <a16:creationId xmlns:a16="http://schemas.microsoft.com/office/drawing/2014/main" id="{F66D7907-6EB0-0B00-CE41-F57706D0D9D9}"/>
              </a:ext>
            </a:extLst>
          </p:cNvPr>
          <p:cNvPicPr>
            <a:picLocks noChangeAspect="1"/>
          </p:cNvPicPr>
          <p:nvPr/>
        </p:nvPicPr>
        <p:blipFill>
          <a:blip r:embed="rId3"/>
          <a:stretch>
            <a:fillRect/>
          </a:stretch>
        </p:blipFill>
        <p:spPr>
          <a:xfrm>
            <a:off x="717177" y="5608607"/>
            <a:ext cx="1636059" cy="425701"/>
          </a:xfrm>
          <a:prstGeom prst="rect">
            <a:avLst/>
          </a:prstGeom>
        </p:spPr>
      </p:pic>
    </p:spTree>
    <p:extLst>
      <p:ext uri="{BB962C8B-B14F-4D97-AF65-F5344CB8AC3E}">
        <p14:creationId xmlns:p14="http://schemas.microsoft.com/office/powerpoint/2010/main" val="439975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722599" y="478895"/>
            <a:ext cx="4381287" cy="775176"/>
          </a:xfrm>
        </p:spPr>
        <p:txBody>
          <a:bodyPr/>
          <a:lstStyle/>
          <a:p>
            <a:r>
              <a:rPr lang="en-GB" sz="3600" dirty="0">
                <a:latin typeface="Twinkl" pitchFamily="50" charset="0"/>
              </a:rPr>
              <a:t>Bee creative!</a:t>
            </a:r>
            <a:endParaRPr lang="en-GB" sz="3600" dirty="0">
              <a:latin typeface="+mn-lt"/>
            </a:endParaRPr>
          </a:p>
        </p:txBody>
      </p:sp>
      <p:sp>
        <p:nvSpPr>
          <p:cNvPr id="11" name="Rectangle 10"/>
          <p:cNvSpPr/>
          <p:nvPr/>
        </p:nvSpPr>
        <p:spPr>
          <a:xfrm>
            <a:off x="849334" y="5373097"/>
            <a:ext cx="3416139" cy="230832"/>
          </a:xfrm>
          <a:prstGeom prst="rect">
            <a:avLst/>
          </a:prstGeom>
        </p:spPr>
        <p:txBody>
          <a:bodyPr wrap="square">
            <a:spAutoFit/>
          </a:bodyPr>
          <a:lstStyle/>
          <a:p>
            <a:endParaRPr lang="en-GB" sz="900" dirty="0"/>
          </a:p>
        </p:txBody>
      </p:sp>
      <p:sp>
        <p:nvSpPr>
          <p:cNvPr id="2" name="TextBox 1">
            <a:extLst>
              <a:ext uri="{FF2B5EF4-FFF2-40B4-BE49-F238E27FC236}">
                <a16:creationId xmlns:a16="http://schemas.microsoft.com/office/drawing/2014/main" id="{D1954B28-9746-360E-8B23-EAEA3B166E9C}"/>
              </a:ext>
            </a:extLst>
          </p:cNvPr>
          <p:cNvSpPr txBox="1"/>
          <p:nvPr/>
        </p:nvSpPr>
        <p:spPr>
          <a:xfrm>
            <a:off x="722599" y="1444337"/>
            <a:ext cx="4381286" cy="5447645"/>
          </a:xfrm>
          <a:prstGeom prst="rect">
            <a:avLst/>
          </a:prstGeom>
          <a:noFill/>
        </p:spPr>
        <p:txBody>
          <a:bodyPr wrap="square" rtlCol="0">
            <a:spAutoFit/>
          </a:bodyPr>
          <a:lstStyle/>
          <a:p>
            <a:pPr marL="457200" indent="-457200">
              <a:buAutoNum type="arabicPeriod"/>
            </a:pPr>
            <a:r>
              <a:rPr lang="en-GB" dirty="0"/>
              <a:t>Take all the parts out of the envelope</a:t>
            </a:r>
          </a:p>
          <a:p>
            <a:pPr marL="457200" indent="-457200">
              <a:buAutoNum type="arabicPeriod"/>
            </a:pPr>
            <a:r>
              <a:rPr lang="en-GB" dirty="0"/>
              <a:t>Place them on the table in front of you</a:t>
            </a:r>
          </a:p>
          <a:p>
            <a:pPr marL="457200" indent="-457200">
              <a:buAutoNum type="arabicPeriod"/>
            </a:pPr>
            <a:r>
              <a:rPr lang="en-GB" dirty="0"/>
              <a:t>Decide if you want the daisy at the top or bottom of your bookmark.</a:t>
            </a:r>
          </a:p>
          <a:p>
            <a:pPr marL="457200" indent="-457200">
              <a:buAutoNum type="arabicPeriod"/>
            </a:pPr>
            <a:r>
              <a:rPr lang="en-GB" dirty="0"/>
              <a:t>Take the stinger body part and stick that on the bookmark first.</a:t>
            </a:r>
          </a:p>
          <a:p>
            <a:pPr marL="457200" indent="-457200">
              <a:buAutoNum type="arabicPeriod"/>
            </a:pPr>
            <a:r>
              <a:rPr lang="en-GB" dirty="0"/>
              <a:t>Next stick on the yellow thorax and the wings just above it. </a:t>
            </a:r>
          </a:p>
          <a:p>
            <a:pPr marL="457200" indent="-457200">
              <a:buAutoNum type="arabicPeriod"/>
            </a:pPr>
            <a:r>
              <a:rPr lang="en-GB" dirty="0"/>
              <a:t>Stick on the second black body section. </a:t>
            </a:r>
          </a:p>
          <a:p>
            <a:pPr marL="457200" indent="-457200">
              <a:buAutoNum type="arabicPeriod"/>
            </a:pPr>
            <a:r>
              <a:rPr lang="en-GB" dirty="0"/>
              <a:t>Draw a face on your bee and stick his </a:t>
            </a:r>
            <a:r>
              <a:rPr lang="en-GB" dirty="0" err="1"/>
              <a:t>antaennae</a:t>
            </a:r>
            <a:r>
              <a:rPr lang="en-GB" dirty="0"/>
              <a:t> on the back of the head.</a:t>
            </a:r>
          </a:p>
          <a:p>
            <a:pPr marL="457200" indent="-457200">
              <a:buAutoNum type="arabicPeriod"/>
            </a:pPr>
            <a:r>
              <a:rPr lang="en-GB" dirty="0"/>
              <a:t>Stick the head on last. </a:t>
            </a:r>
          </a:p>
          <a:p>
            <a:pPr marL="457200" indent="-457200">
              <a:buAutoNum type="arabicPeriod"/>
            </a:pPr>
            <a:r>
              <a:rPr lang="en-GB" dirty="0"/>
              <a:t>You could write on your bookmark what you want to do to help bees. </a:t>
            </a:r>
          </a:p>
          <a:p>
            <a:pPr marL="457200" indent="-457200">
              <a:buAutoNum type="arabicPeriod"/>
            </a:pPr>
            <a:endParaRPr lang="en-GB" sz="2400" dirty="0"/>
          </a:p>
        </p:txBody>
      </p:sp>
      <p:pic>
        <p:nvPicPr>
          <p:cNvPr id="6" name="Picture 5">
            <a:extLst>
              <a:ext uri="{FF2B5EF4-FFF2-40B4-BE49-F238E27FC236}">
                <a16:creationId xmlns:a16="http://schemas.microsoft.com/office/drawing/2014/main" id="{F5DB48A1-4E22-E364-A62E-1C893B3F094A}"/>
              </a:ext>
            </a:extLst>
          </p:cNvPr>
          <p:cNvPicPr>
            <a:picLocks noChangeAspect="1"/>
          </p:cNvPicPr>
          <p:nvPr/>
        </p:nvPicPr>
        <p:blipFill>
          <a:blip r:embed="rId2"/>
          <a:stretch>
            <a:fillRect/>
          </a:stretch>
        </p:blipFill>
        <p:spPr>
          <a:xfrm>
            <a:off x="5230621" y="665018"/>
            <a:ext cx="3037770" cy="4818516"/>
          </a:xfrm>
          <a:prstGeom prst="rect">
            <a:avLst/>
          </a:prstGeom>
        </p:spPr>
      </p:pic>
      <p:pic>
        <p:nvPicPr>
          <p:cNvPr id="5" name="Picture 4" descr="A logo with a person and a dog&#10;&#10;AI-generated content may be incorrect.">
            <a:extLst>
              <a:ext uri="{FF2B5EF4-FFF2-40B4-BE49-F238E27FC236}">
                <a16:creationId xmlns:a16="http://schemas.microsoft.com/office/drawing/2014/main" id="{2856043D-6DCF-BDD8-AE95-3E360A89BE5B}"/>
              </a:ext>
            </a:extLst>
          </p:cNvPr>
          <p:cNvPicPr>
            <a:picLocks noChangeAspect="1"/>
          </p:cNvPicPr>
          <p:nvPr/>
        </p:nvPicPr>
        <p:blipFill>
          <a:blip r:embed="rId3"/>
          <a:stretch>
            <a:fillRect/>
          </a:stretch>
        </p:blipFill>
        <p:spPr>
          <a:xfrm>
            <a:off x="6628988" y="5792538"/>
            <a:ext cx="1636059" cy="425701"/>
          </a:xfrm>
          <a:prstGeom prst="rect">
            <a:avLst/>
          </a:prstGeom>
        </p:spPr>
      </p:pic>
    </p:spTree>
    <p:extLst>
      <p:ext uri="{BB962C8B-B14F-4D97-AF65-F5344CB8AC3E}">
        <p14:creationId xmlns:p14="http://schemas.microsoft.com/office/powerpoint/2010/main" val="1148978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722599" y="478894"/>
            <a:ext cx="7777165" cy="5786823"/>
          </a:xfrm>
        </p:spPr>
        <p:txBody>
          <a:bodyPr/>
          <a:lstStyle/>
          <a:p>
            <a:pPr algn="ctr"/>
            <a:r>
              <a:rPr lang="en-GB" sz="3600" dirty="0">
                <a:latin typeface="Twinkl" pitchFamily="50" charset="0"/>
              </a:rPr>
              <a:t>Show me your bees </a:t>
            </a:r>
            <a:r>
              <a:rPr lang="en-GB" sz="3600" dirty="0">
                <a:latin typeface="Twinkl" pitchFamily="50" charset="0"/>
                <a:sym typeface="Wingdings" panose="05000000000000000000" pitchFamily="2" charset="2"/>
              </a:rPr>
              <a:t> </a:t>
            </a:r>
            <a:br>
              <a:rPr lang="en-GB" sz="3600" dirty="0">
                <a:latin typeface="Twinkl" pitchFamily="50" charset="0"/>
                <a:sym typeface="Wingdings" panose="05000000000000000000" pitchFamily="2" charset="2"/>
              </a:rPr>
            </a:br>
            <a:br>
              <a:rPr lang="en-GB" sz="3600" dirty="0">
                <a:latin typeface="Twinkl" pitchFamily="50" charset="0"/>
                <a:sym typeface="Wingdings" panose="05000000000000000000" pitchFamily="2" charset="2"/>
              </a:rPr>
            </a:br>
            <a:r>
              <a:rPr lang="en-GB" sz="3600" dirty="0">
                <a:latin typeface="Twinkl" pitchFamily="50" charset="0"/>
                <a:sym typeface="Wingdings" panose="05000000000000000000" pitchFamily="2" charset="2"/>
              </a:rPr>
              <a:t> I hope you have enjoyed yourselves. </a:t>
            </a:r>
            <a:br>
              <a:rPr lang="en-GB" sz="3600" dirty="0">
                <a:latin typeface="Twinkl" pitchFamily="50" charset="0"/>
                <a:sym typeface="Wingdings" panose="05000000000000000000" pitchFamily="2" charset="2"/>
              </a:rPr>
            </a:br>
            <a:br>
              <a:rPr lang="en-GB" sz="3600" dirty="0">
                <a:latin typeface="Twinkl" pitchFamily="50" charset="0"/>
                <a:sym typeface="Wingdings" panose="05000000000000000000" pitchFamily="2" charset="2"/>
              </a:rPr>
            </a:br>
            <a:r>
              <a:rPr lang="en-GB" sz="3600" dirty="0">
                <a:latin typeface="Twinkl" pitchFamily="50" charset="0"/>
                <a:sym typeface="Wingdings" panose="05000000000000000000" pitchFamily="2" charset="2"/>
              </a:rPr>
              <a:t>Any questions?</a:t>
            </a:r>
            <a:endParaRPr lang="en-GB" sz="3600" dirty="0">
              <a:latin typeface="+mn-lt"/>
            </a:endParaRPr>
          </a:p>
        </p:txBody>
      </p:sp>
      <p:sp>
        <p:nvSpPr>
          <p:cNvPr id="11" name="Rectangle 10"/>
          <p:cNvSpPr/>
          <p:nvPr/>
        </p:nvSpPr>
        <p:spPr>
          <a:xfrm>
            <a:off x="849334" y="5373097"/>
            <a:ext cx="3416139" cy="230832"/>
          </a:xfrm>
          <a:prstGeom prst="rect">
            <a:avLst/>
          </a:prstGeom>
        </p:spPr>
        <p:txBody>
          <a:bodyPr wrap="square">
            <a:spAutoFit/>
          </a:bodyPr>
          <a:lstStyle/>
          <a:p>
            <a:endParaRPr lang="en-GB" sz="900" dirty="0"/>
          </a:p>
        </p:txBody>
      </p:sp>
      <p:pic>
        <p:nvPicPr>
          <p:cNvPr id="2" name="Picture 1" descr="A logo with a person and a dog&#10;&#10;AI-generated content may be incorrect.">
            <a:extLst>
              <a:ext uri="{FF2B5EF4-FFF2-40B4-BE49-F238E27FC236}">
                <a16:creationId xmlns:a16="http://schemas.microsoft.com/office/drawing/2014/main" id="{265DED12-0BFC-BFF7-F4F9-24D4553FE754}"/>
              </a:ext>
            </a:extLst>
          </p:cNvPr>
          <p:cNvPicPr>
            <a:picLocks noChangeAspect="1"/>
          </p:cNvPicPr>
          <p:nvPr/>
        </p:nvPicPr>
        <p:blipFill>
          <a:blip r:embed="rId2"/>
          <a:stretch>
            <a:fillRect/>
          </a:stretch>
        </p:blipFill>
        <p:spPr>
          <a:xfrm>
            <a:off x="6611471" y="5608607"/>
            <a:ext cx="1636059" cy="425701"/>
          </a:xfrm>
          <a:prstGeom prst="rect">
            <a:avLst/>
          </a:prstGeom>
        </p:spPr>
      </p:pic>
    </p:spTree>
    <p:extLst>
      <p:ext uri="{BB962C8B-B14F-4D97-AF65-F5344CB8AC3E}">
        <p14:creationId xmlns:p14="http://schemas.microsoft.com/office/powerpoint/2010/main" val="234699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207818" y="1028700"/>
            <a:ext cx="7232073" cy="467590"/>
          </a:xfrm>
        </p:spPr>
        <p:txBody>
          <a:bodyPr/>
          <a:lstStyle/>
          <a:p>
            <a:pPr marL="0" marR="0" lvl="0" indent="0" defTabSz="914400" rtl="0" eaLnBrk="1" fontAlgn="auto" latinLnBrk="0" hangingPunct="1">
              <a:lnSpc>
                <a:spcPct val="100000"/>
              </a:lnSpc>
              <a:spcBef>
                <a:spcPts val="0"/>
              </a:spcBef>
              <a:spcAft>
                <a:spcPts val="0"/>
              </a:spcAft>
              <a:tabLst/>
              <a:defRPr/>
            </a:pPr>
            <a:r>
              <a:rPr kumimoji="0" lang="en-GB" sz="3600" b="1" i="0" u="sng" strike="noStrike" kern="1200" cap="none" spc="0" normalizeH="0" baseline="0" noProof="0" dirty="0">
                <a:ln>
                  <a:noFill/>
                </a:ln>
                <a:solidFill>
                  <a:srgbClr val="1C1C1C"/>
                </a:solidFill>
                <a:effectLst/>
                <a:uLnTx/>
                <a:uFillTx/>
                <a:latin typeface="Twinkl"/>
                <a:ea typeface="+mn-ea"/>
                <a:cs typeface="+mn-cs"/>
              </a:rPr>
              <a:t>What do you know about Bees?</a:t>
            </a:r>
            <a:br>
              <a:rPr kumimoji="0" lang="en-GB" sz="3600" b="1" i="0" u="none" strike="noStrike" kern="1200" cap="none" spc="0" normalizeH="0" baseline="0" noProof="0" dirty="0">
                <a:ln>
                  <a:noFill/>
                </a:ln>
                <a:solidFill>
                  <a:srgbClr val="1C1C1C"/>
                </a:solidFill>
                <a:effectLst/>
                <a:uLnTx/>
                <a:uFillTx/>
                <a:latin typeface="Twinkl"/>
                <a:ea typeface="+mn-ea"/>
                <a:cs typeface="+mn-cs"/>
              </a:rPr>
            </a:br>
            <a:endParaRPr lang="en-GB" sz="3600" dirty="0">
              <a:latin typeface="+mn-lt"/>
            </a:endParaRPr>
          </a:p>
        </p:txBody>
      </p:sp>
      <p:sp>
        <p:nvSpPr>
          <p:cNvPr id="11" name="Rectangle 10"/>
          <p:cNvSpPr/>
          <p:nvPr/>
        </p:nvSpPr>
        <p:spPr>
          <a:xfrm>
            <a:off x="849334" y="5373097"/>
            <a:ext cx="3416139" cy="230832"/>
          </a:xfrm>
          <a:prstGeom prst="rect">
            <a:avLst/>
          </a:prstGeom>
        </p:spPr>
        <p:txBody>
          <a:bodyPr wrap="square">
            <a:spAutoFit/>
          </a:bodyPr>
          <a:lstStyle/>
          <a:p>
            <a:endParaRPr lang="en-GB" sz="900" dirty="0"/>
          </a:p>
        </p:txBody>
      </p:sp>
      <p:pic>
        <p:nvPicPr>
          <p:cNvPr id="18" name="Picture 17">
            <a:extLst>
              <a:ext uri="{FF2B5EF4-FFF2-40B4-BE49-F238E27FC236}">
                <a16:creationId xmlns:a16="http://schemas.microsoft.com/office/drawing/2014/main" id="{29571BC3-19D7-0EA7-383D-6356DA9A3B23}"/>
              </a:ext>
            </a:extLst>
          </p:cNvPr>
          <p:cNvPicPr>
            <a:picLocks noChangeAspect="1"/>
          </p:cNvPicPr>
          <p:nvPr/>
        </p:nvPicPr>
        <p:blipFill>
          <a:blip r:embed="rId2"/>
          <a:stretch>
            <a:fillRect/>
          </a:stretch>
        </p:blipFill>
        <p:spPr>
          <a:xfrm>
            <a:off x="6526504" y="357223"/>
            <a:ext cx="2200847" cy="2377646"/>
          </a:xfrm>
          <a:prstGeom prst="rect">
            <a:avLst/>
          </a:prstGeom>
        </p:spPr>
      </p:pic>
      <p:sp>
        <p:nvSpPr>
          <p:cNvPr id="19" name="TextBox 18">
            <a:extLst>
              <a:ext uri="{FF2B5EF4-FFF2-40B4-BE49-F238E27FC236}">
                <a16:creationId xmlns:a16="http://schemas.microsoft.com/office/drawing/2014/main" id="{A5F8EB9B-11A9-3AA7-F7BF-B590E795BC5A}"/>
              </a:ext>
            </a:extLst>
          </p:cNvPr>
          <p:cNvSpPr txBox="1"/>
          <p:nvPr/>
        </p:nvSpPr>
        <p:spPr>
          <a:xfrm>
            <a:off x="1039091" y="1984664"/>
            <a:ext cx="6745760" cy="329320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1C1C1C"/>
                </a:solidFill>
                <a:effectLst/>
                <a:uLnTx/>
                <a:uFillTx/>
                <a:latin typeface="Twinkl"/>
                <a:ea typeface="+mn-ea"/>
                <a:cs typeface="+mn-cs"/>
              </a:rPr>
              <a:t>Do you know how important bees are to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1C1C1C"/>
                </a:solidFill>
                <a:effectLst/>
                <a:uLnTx/>
                <a:uFillTx/>
                <a:latin typeface="Twinkl"/>
                <a:ea typeface="+mn-ea"/>
                <a:cs typeface="+mn-cs"/>
              </a:rPr>
              <a:t>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1C1C1C"/>
                </a:solidFill>
                <a:effectLst/>
                <a:uLnTx/>
                <a:uFillTx/>
                <a:latin typeface="Twinkl"/>
                <a:ea typeface="+mn-ea"/>
                <a:cs typeface="+mn-cs"/>
              </a:rPr>
              <a:t>It is estimated that a </a:t>
            </a:r>
            <a:r>
              <a:rPr kumimoji="0" lang="en-GB" sz="2000" b="0" i="0" u="sng" strike="noStrike" kern="1200" cap="none" spc="0" normalizeH="0" baseline="0" noProof="0" dirty="0">
                <a:ln>
                  <a:noFill/>
                </a:ln>
                <a:solidFill>
                  <a:srgbClr val="1C1C1C"/>
                </a:solidFill>
                <a:effectLst/>
                <a:uLnTx/>
                <a:uFillTx/>
                <a:latin typeface="Twinkl"/>
                <a:ea typeface="+mn-ea"/>
                <a:cs typeface="+mn-cs"/>
              </a:rPr>
              <a:t>third</a:t>
            </a:r>
            <a:r>
              <a:rPr kumimoji="0" lang="en-GB" sz="2000" b="0" i="0" u="none" strike="noStrike" kern="1200" cap="none" spc="0" normalizeH="0" baseline="0" noProof="0" dirty="0">
                <a:ln>
                  <a:noFill/>
                </a:ln>
                <a:solidFill>
                  <a:srgbClr val="1C1C1C"/>
                </a:solidFill>
                <a:effectLst/>
                <a:uLnTx/>
                <a:uFillTx/>
                <a:latin typeface="Twinkl"/>
                <a:ea typeface="+mn-ea"/>
                <a:cs typeface="+mn-cs"/>
              </a:rPr>
              <a:t> of all the food we eat each day comes because of pollination from bees and other insects. </a:t>
            </a:r>
            <a:endParaRPr lang="en-GB" sz="2000" b="0" i="0" u="none" strike="noStrike" kern="1200" cap="none" spc="0" normalizeH="0" baseline="0" noProof="0" dirty="0">
              <a:ln>
                <a:noFill/>
              </a:ln>
              <a:solidFill>
                <a:srgbClr val="1C1C1C"/>
              </a:solidFill>
              <a:effectLst/>
              <a:uLnTx/>
              <a:uFillTx/>
              <a:latin typeface="Twink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1C1C1C"/>
                </a:solidFill>
                <a:effectLst/>
                <a:uLnTx/>
                <a:uFillTx/>
                <a:latin typeface="Twinkl"/>
                <a:ea typeface="+mn-ea"/>
                <a:cs typeface="+mn-cs"/>
              </a:rPr>
              <a:t>Pollination is when pollen from flowering plants is taken to other plants so that seeds (and therefore new plants) can grow. For many different reasons, around one in ten of Europe’s native bee population is in danger of extinction.</a:t>
            </a:r>
            <a:endParaRPr kumimoji="0" lang="en-GB" sz="2000" b="0" i="0" u="none" strike="noStrike" kern="1200" cap="none" spc="0" normalizeH="0" baseline="0" noProof="0" dirty="0">
              <a:ln>
                <a:noFill/>
              </a:ln>
              <a:solidFill>
                <a:srgbClr val="1C1C1C"/>
              </a:solidFill>
              <a:effectLst/>
              <a:uLnTx/>
              <a:uFillTx/>
              <a:latin typeface="Aptos" panose="020B0004020202020204" pitchFamily="34" charset="0"/>
              <a:ea typeface="+mn-ea"/>
              <a:cs typeface="+mn-cs"/>
            </a:endParaRPr>
          </a:p>
        </p:txBody>
      </p:sp>
      <p:pic>
        <p:nvPicPr>
          <p:cNvPr id="4" name="Picture 3" descr="A logo with a person and a dog&#10;&#10;AI-generated content may be incorrect.">
            <a:extLst>
              <a:ext uri="{FF2B5EF4-FFF2-40B4-BE49-F238E27FC236}">
                <a16:creationId xmlns:a16="http://schemas.microsoft.com/office/drawing/2014/main" id="{A8522D89-A993-1843-5B4A-71582552C6A0}"/>
              </a:ext>
            </a:extLst>
          </p:cNvPr>
          <p:cNvPicPr>
            <a:picLocks noChangeAspect="1"/>
          </p:cNvPicPr>
          <p:nvPr/>
        </p:nvPicPr>
        <p:blipFill>
          <a:blip r:embed="rId3"/>
          <a:stretch>
            <a:fillRect/>
          </a:stretch>
        </p:blipFill>
        <p:spPr>
          <a:xfrm>
            <a:off x="6611471" y="5608607"/>
            <a:ext cx="1636059" cy="425701"/>
          </a:xfrm>
          <a:prstGeom prst="rect">
            <a:avLst/>
          </a:prstGeom>
        </p:spPr>
      </p:pic>
    </p:spTree>
    <p:extLst>
      <p:ext uri="{BB962C8B-B14F-4D97-AF65-F5344CB8AC3E}">
        <p14:creationId xmlns:p14="http://schemas.microsoft.com/office/powerpoint/2010/main" val="1064706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207818" y="1028700"/>
            <a:ext cx="7232073" cy="467590"/>
          </a:xfrm>
        </p:spPr>
        <p:txBody>
          <a:bodyPr/>
          <a:lstStyle/>
          <a:p>
            <a:pPr marL="0" marR="0" lvl="0" indent="0" defTabSz="914400" rtl="0" eaLnBrk="1" fontAlgn="auto" latinLnBrk="0" hangingPunct="1">
              <a:lnSpc>
                <a:spcPct val="100000"/>
              </a:lnSpc>
              <a:spcBef>
                <a:spcPts val="0"/>
              </a:spcBef>
              <a:spcAft>
                <a:spcPts val="0"/>
              </a:spcAft>
              <a:tabLst/>
              <a:defRPr/>
            </a:pPr>
            <a:r>
              <a:rPr kumimoji="0" lang="en-GB" sz="3600" b="1" i="0" u="sng" strike="noStrike" kern="1200" cap="none" spc="0" normalizeH="0" baseline="0" noProof="0" dirty="0">
                <a:ln>
                  <a:noFill/>
                </a:ln>
                <a:solidFill>
                  <a:srgbClr val="1C1C1C"/>
                </a:solidFill>
                <a:effectLst/>
                <a:uLnTx/>
                <a:uFillTx/>
                <a:latin typeface="Twinkl"/>
                <a:ea typeface="+mn-ea"/>
                <a:cs typeface="+mn-cs"/>
              </a:rPr>
              <a:t>What do you know about Bees?</a:t>
            </a:r>
            <a:br>
              <a:rPr kumimoji="0" lang="en-GB" sz="3600" b="1" i="0" u="none" strike="noStrike" kern="1200" cap="none" spc="0" normalizeH="0" baseline="0" noProof="0" dirty="0">
                <a:ln>
                  <a:noFill/>
                </a:ln>
                <a:solidFill>
                  <a:srgbClr val="1C1C1C"/>
                </a:solidFill>
                <a:effectLst/>
                <a:uLnTx/>
                <a:uFillTx/>
                <a:latin typeface="Twinkl"/>
                <a:ea typeface="+mn-ea"/>
                <a:cs typeface="+mn-cs"/>
              </a:rPr>
            </a:br>
            <a:endParaRPr lang="en-GB" sz="3600" dirty="0">
              <a:latin typeface="+mn-lt"/>
            </a:endParaRPr>
          </a:p>
        </p:txBody>
      </p:sp>
      <p:sp>
        <p:nvSpPr>
          <p:cNvPr id="11" name="Rectangle 10"/>
          <p:cNvSpPr/>
          <p:nvPr/>
        </p:nvSpPr>
        <p:spPr>
          <a:xfrm>
            <a:off x="849334" y="5373097"/>
            <a:ext cx="3416139" cy="230832"/>
          </a:xfrm>
          <a:prstGeom prst="rect">
            <a:avLst/>
          </a:prstGeom>
        </p:spPr>
        <p:txBody>
          <a:bodyPr wrap="square">
            <a:spAutoFit/>
          </a:bodyPr>
          <a:lstStyle/>
          <a:p>
            <a:endParaRPr lang="en-GB" sz="900" dirty="0"/>
          </a:p>
        </p:txBody>
      </p:sp>
      <p:sp>
        <p:nvSpPr>
          <p:cNvPr id="17" name="TextBox 16">
            <a:extLst>
              <a:ext uri="{FF2B5EF4-FFF2-40B4-BE49-F238E27FC236}">
                <a16:creationId xmlns:a16="http://schemas.microsoft.com/office/drawing/2014/main" id="{6F5E070D-85B1-3B8F-C31E-E15CC0B1EFAA}"/>
              </a:ext>
            </a:extLst>
          </p:cNvPr>
          <p:cNvSpPr txBox="1"/>
          <p:nvPr/>
        </p:nvSpPr>
        <p:spPr>
          <a:xfrm>
            <a:off x="727364" y="1932708"/>
            <a:ext cx="7481454"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1C1C1C"/>
                </a:solidFill>
                <a:effectLst/>
                <a:uLnTx/>
                <a:uFillTx/>
                <a:ea typeface="+mn-ea"/>
                <a:cs typeface="+mn-cs"/>
              </a:rPr>
              <a:t>Do you know how many species of bees there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1C1C1C"/>
                </a:solidFill>
                <a:effectLst/>
                <a:uLnTx/>
                <a:uFillTx/>
                <a:ea typeface="+mn-ea"/>
                <a:cs typeface="+mn-cs"/>
              </a:rPr>
              <a:t>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1C1C1C"/>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4C4A4A"/>
                </a:solidFill>
                <a:effectLst/>
                <a:uLnTx/>
                <a:uFillTx/>
                <a:latin typeface="Twinkl"/>
                <a:ea typeface="+mn-ea"/>
                <a:cs typeface="+mn-cs"/>
              </a:rPr>
              <a:t>20,000 species</a:t>
            </a:r>
            <a:r>
              <a:rPr kumimoji="0" lang="en-GB" sz="2400" b="0" i="0" u="none" strike="noStrike" kern="1200" cap="none" spc="0" normalizeH="0" baseline="0" noProof="0" dirty="0">
                <a:ln>
                  <a:noFill/>
                </a:ln>
                <a:solidFill>
                  <a:srgbClr val="4C4A4A"/>
                </a:solidFill>
                <a:effectLst/>
                <a:uLnTx/>
                <a:uFillTx/>
                <a:latin typeface="Twinkl"/>
                <a:ea typeface="+mn-ea"/>
                <a:cs typeface="+mn-cs"/>
              </a:rPr>
              <a:t> of bee live around the world, with over </a:t>
            </a:r>
            <a:r>
              <a:rPr kumimoji="0" lang="en-GB" sz="2400" b="0" i="0" u="sng" strike="noStrike" kern="1200" cap="none" spc="0" normalizeH="0" baseline="0" noProof="0" dirty="0">
                <a:ln>
                  <a:noFill/>
                </a:ln>
                <a:solidFill>
                  <a:srgbClr val="4C4A4A"/>
                </a:solidFill>
                <a:effectLst/>
                <a:highlight>
                  <a:srgbClr val="FFFF00"/>
                </a:highlight>
                <a:uLnTx/>
                <a:uFillTx/>
                <a:latin typeface="Twinkl"/>
                <a:ea typeface="+mn-ea"/>
                <a:cs typeface="+mn-cs"/>
              </a:rPr>
              <a:t>250</a:t>
            </a:r>
            <a:r>
              <a:rPr kumimoji="0" lang="en-GB" sz="2400" b="0" i="0" u="none" strike="noStrike" kern="1200" cap="none" spc="0" normalizeH="0" baseline="0" noProof="0" dirty="0">
                <a:ln>
                  <a:noFill/>
                </a:ln>
                <a:solidFill>
                  <a:srgbClr val="4C4A4A"/>
                </a:solidFill>
                <a:effectLst/>
                <a:uLnTx/>
                <a:uFillTx/>
                <a:latin typeface="Twinkl"/>
                <a:ea typeface="+mn-ea"/>
                <a:cs typeface="+mn-cs"/>
              </a:rPr>
              <a:t> species in the UK.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4C4A4A"/>
              </a:solidFill>
              <a:effectLst/>
              <a:uLnTx/>
              <a:uFillTx/>
              <a:latin typeface="Twink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4C4A4A"/>
                </a:solidFill>
                <a:effectLst/>
                <a:uLnTx/>
                <a:uFillTx/>
                <a:latin typeface="Twinkl"/>
                <a:ea typeface="+mn-ea"/>
                <a:cs typeface="+mn-cs"/>
              </a:rPr>
              <a:t>Not all bees produce honey:</a:t>
            </a:r>
            <a:r>
              <a:rPr kumimoji="0" lang="en-GB" sz="2400" b="0" i="0" u="none" strike="noStrike" kern="1200" cap="none" spc="0" normalizeH="0" baseline="0" noProof="0" dirty="0">
                <a:ln>
                  <a:noFill/>
                </a:ln>
                <a:solidFill>
                  <a:srgbClr val="4C4A4A"/>
                </a:solidFill>
                <a:effectLst/>
                <a:uLnTx/>
                <a:uFillTx/>
                <a:latin typeface="Twinkl"/>
                <a:ea typeface="+mn-ea"/>
                <a:cs typeface="+mn-cs"/>
              </a:rPr>
              <a:t> solitary bees - as their name suggests - like to live on their own, or in small groups, they don't have a queen, or live in hives.</a:t>
            </a:r>
            <a:endParaRPr kumimoji="0" lang="en-GB" sz="2400" b="0" i="0" u="none" strike="noStrike" kern="1200" cap="none" spc="0" normalizeH="0" baseline="0" noProof="0" dirty="0">
              <a:ln>
                <a:noFill/>
              </a:ln>
              <a:solidFill>
                <a:srgbClr val="1C1C1C"/>
              </a:solidFill>
              <a:effectLst/>
              <a:uLnTx/>
              <a:uFillTx/>
              <a:latin typeface="Twinkl"/>
              <a:ea typeface="+mn-ea"/>
              <a:cs typeface="+mn-cs"/>
            </a:endParaRPr>
          </a:p>
        </p:txBody>
      </p:sp>
      <p:pic>
        <p:nvPicPr>
          <p:cNvPr id="18" name="Picture 17">
            <a:extLst>
              <a:ext uri="{FF2B5EF4-FFF2-40B4-BE49-F238E27FC236}">
                <a16:creationId xmlns:a16="http://schemas.microsoft.com/office/drawing/2014/main" id="{29571BC3-19D7-0EA7-383D-6356DA9A3B23}"/>
              </a:ext>
            </a:extLst>
          </p:cNvPr>
          <p:cNvPicPr>
            <a:picLocks noChangeAspect="1"/>
          </p:cNvPicPr>
          <p:nvPr/>
        </p:nvPicPr>
        <p:blipFill>
          <a:blip r:embed="rId2"/>
          <a:stretch>
            <a:fillRect/>
          </a:stretch>
        </p:blipFill>
        <p:spPr>
          <a:xfrm>
            <a:off x="6526504" y="357223"/>
            <a:ext cx="2200847" cy="2377646"/>
          </a:xfrm>
          <a:prstGeom prst="rect">
            <a:avLst/>
          </a:prstGeom>
        </p:spPr>
      </p:pic>
      <p:pic>
        <p:nvPicPr>
          <p:cNvPr id="4" name="Picture 3" descr="A logo with a person and a dog&#10;&#10;AI-generated content may be incorrect.">
            <a:extLst>
              <a:ext uri="{FF2B5EF4-FFF2-40B4-BE49-F238E27FC236}">
                <a16:creationId xmlns:a16="http://schemas.microsoft.com/office/drawing/2014/main" id="{B7EC9BEB-C3F9-8B75-FA15-6F1025F050B1}"/>
              </a:ext>
            </a:extLst>
          </p:cNvPr>
          <p:cNvPicPr>
            <a:picLocks noChangeAspect="1"/>
          </p:cNvPicPr>
          <p:nvPr/>
        </p:nvPicPr>
        <p:blipFill>
          <a:blip r:embed="rId3"/>
          <a:stretch>
            <a:fillRect/>
          </a:stretch>
        </p:blipFill>
        <p:spPr>
          <a:xfrm>
            <a:off x="6611471" y="5608607"/>
            <a:ext cx="1636059" cy="425701"/>
          </a:xfrm>
          <a:prstGeom prst="rect">
            <a:avLst/>
          </a:prstGeom>
        </p:spPr>
      </p:pic>
    </p:spTree>
    <p:extLst>
      <p:ext uri="{BB962C8B-B14F-4D97-AF65-F5344CB8AC3E}">
        <p14:creationId xmlns:p14="http://schemas.microsoft.com/office/powerpoint/2010/main" val="922403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898244"/>
            <a:ext cx="8220075" cy="230832"/>
          </a:xfrm>
        </p:spPr>
        <p:txBody>
          <a:bodyPr/>
          <a:lstStyle/>
          <a:p>
            <a:pPr marL="0" marR="0" lvl="0" indent="0" defTabSz="914400" rtl="0" eaLnBrk="1" fontAlgn="auto" latinLnBrk="0" hangingPunct="1">
              <a:lnSpc>
                <a:spcPct val="100000"/>
              </a:lnSpc>
              <a:spcBef>
                <a:spcPts val="0"/>
              </a:spcBef>
              <a:spcAft>
                <a:spcPts val="0"/>
              </a:spcAft>
              <a:tabLst/>
              <a:defRPr/>
            </a:pPr>
            <a:r>
              <a:rPr kumimoji="0" lang="en-GB" sz="3600" b="1" i="0" u="sng" strike="noStrike" kern="1200" cap="none" spc="0" normalizeH="0" baseline="0" noProof="0" dirty="0">
                <a:ln>
                  <a:noFill/>
                </a:ln>
                <a:solidFill>
                  <a:srgbClr val="1C1C1C"/>
                </a:solidFill>
                <a:effectLst/>
                <a:uLnTx/>
                <a:uFillTx/>
                <a:latin typeface="Twinkl"/>
                <a:ea typeface="+mn-ea"/>
                <a:cs typeface="+mn-cs"/>
              </a:rPr>
              <a:t>Species of bees</a:t>
            </a:r>
            <a:br>
              <a:rPr kumimoji="0" lang="en-GB" sz="3600" b="1" i="0" u="none" strike="noStrike" kern="1200" cap="none" spc="0" normalizeH="0" baseline="0" noProof="0" dirty="0">
                <a:ln>
                  <a:noFill/>
                </a:ln>
                <a:solidFill>
                  <a:srgbClr val="1C1C1C"/>
                </a:solidFill>
                <a:effectLst/>
                <a:uLnTx/>
                <a:uFillTx/>
                <a:latin typeface="Twinkl"/>
                <a:ea typeface="+mn-ea"/>
                <a:cs typeface="+mn-cs"/>
              </a:rPr>
            </a:br>
            <a:endParaRPr lang="en-GB" sz="3600" dirty="0">
              <a:latin typeface="+mn-lt"/>
            </a:endParaRPr>
          </a:p>
        </p:txBody>
      </p:sp>
      <p:sp>
        <p:nvSpPr>
          <p:cNvPr id="11" name="Rectangle 10"/>
          <p:cNvSpPr/>
          <p:nvPr/>
        </p:nvSpPr>
        <p:spPr>
          <a:xfrm>
            <a:off x="849334" y="5373097"/>
            <a:ext cx="3416139" cy="230832"/>
          </a:xfrm>
          <a:prstGeom prst="rect">
            <a:avLst/>
          </a:prstGeom>
        </p:spPr>
        <p:txBody>
          <a:bodyPr wrap="square">
            <a:spAutoFit/>
          </a:bodyPr>
          <a:lstStyle/>
          <a:p>
            <a:endParaRPr lang="en-GB" sz="900" dirty="0"/>
          </a:p>
        </p:txBody>
      </p:sp>
      <p:sp>
        <p:nvSpPr>
          <p:cNvPr id="6" name="TextBox 5">
            <a:extLst>
              <a:ext uri="{FF2B5EF4-FFF2-40B4-BE49-F238E27FC236}">
                <a16:creationId xmlns:a16="http://schemas.microsoft.com/office/drawing/2014/main" id="{463C9DF8-9797-C5F9-228C-BA76B0BDC0A3}"/>
              </a:ext>
            </a:extLst>
          </p:cNvPr>
          <p:cNvSpPr txBox="1"/>
          <p:nvPr/>
        </p:nvSpPr>
        <p:spPr>
          <a:xfrm>
            <a:off x="1345979" y="1254072"/>
            <a:ext cx="239474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1C1C1C"/>
                </a:solidFill>
                <a:effectLst/>
                <a:uLnTx/>
                <a:uFillTx/>
                <a:latin typeface="Twinkl"/>
                <a:ea typeface="+mn-ea"/>
                <a:cs typeface="+mn-cs"/>
              </a:rPr>
              <a:t>The Bumblebee</a:t>
            </a:r>
          </a:p>
        </p:txBody>
      </p:sp>
      <p:pic>
        <p:nvPicPr>
          <p:cNvPr id="15" name="Picture 14">
            <a:extLst>
              <a:ext uri="{FF2B5EF4-FFF2-40B4-BE49-F238E27FC236}">
                <a16:creationId xmlns:a16="http://schemas.microsoft.com/office/drawing/2014/main" id="{F699AC78-2E95-1E2A-9070-6C7D209E6B53}"/>
              </a:ext>
            </a:extLst>
          </p:cNvPr>
          <p:cNvPicPr>
            <a:picLocks noChangeAspect="1"/>
          </p:cNvPicPr>
          <p:nvPr/>
        </p:nvPicPr>
        <p:blipFill>
          <a:blip r:embed="rId2"/>
          <a:stretch>
            <a:fillRect/>
          </a:stretch>
        </p:blipFill>
        <p:spPr>
          <a:xfrm>
            <a:off x="1345979" y="1715737"/>
            <a:ext cx="4938028" cy="3553996"/>
          </a:xfrm>
          <a:prstGeom prst="rect">
            <a:avLst/>
          </a:prstGeom>
        </p:spPr>
      </p:pic>
      <p:pic>
        <p:nvPicPr>
          <p:cNvPr id="4" name="Picture 3" descr="A logo with a person and a dog&#10;&#10;AI-generated content may be incorrect.">
            <a:extLst>
              <a:ext uri="{FF2B5EF4-FFF2-40B4-BE49-F238E27FC236}">
                <a16:creationId xmlns:a16="http://schemas.microsoft.com/office/drawing/2014/main" id="{D69B5E0F-04E0-9C52-4CC6-717E64BBAE1F}"/>
              </a:ext>
            </a:extLst>
          </p:cNvPr>
          <p:cNvPicPr>
            <a:picLocks noChangeAspect="1"/>
          </p:cNvPicPr>
          <p:nvPr/>
        </p:nvPicPr>
        <p:blipFill>
          <a:blip r:embed="rId3"/>
          <a:stretch>
            <a:fillRect/>
          </a:stretch>
        </p:blipFill>
        <p:spPr>
          <a:xfrm>
            <a:off x="6611471" y="5608607"/>
            <a:ext cx="1636059" cy="425701"/>
          </a:xfrm>
          <a:prstGeom prst="rect">
            <a:avLst/>
          </a:prstGeom>
        </p:spPr>
      </p:pic>
    </p:spTree>
    <p:extLst>
      <p:ext uri="{BB962C8B-B14F-4D97-AF65-F5344CB8AC3E}">
        <p14:creationId xmlns:p14="http://schemas.microsoft.com/office/powerpoint/2010/main" val="1636826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898244"/>
            <a:ext cx="8220075" cy="230832"/>
          </a:xfrm>
        </p:spPr>
        <p:txBody>
          <a:bodyPr/>
          <a:lstStyle/>
          <a:p>
            <a:pPr marL="0" marR="0" lvl="0" indent="0" defTabSz="914400" rtl="0" eaLnBrk="1" fontAlgn="auto" latinLnBrk="0" hangingPunct="1">
              <a:lnSpc>
                <a:spcPct val="100000"/>
              </a:lnSpc>
              <a:spcBef>
                <a:spcPts val="0"/>
              </a:spcBef>
              <a:spcAft>
                <a:spcPts val="0"/>
              </a:spcAft>
              <a:tabLst/>
              <a:defRPr/>
            </a:pPr>
            <a:r>
              <a:rPr kumimoji="0" lang="en-GB" sz="3600" b="1" i="0" u="sng" strike="noStrike" kern="1200" cap="none" spc="0" normalizeH="0" baseline="0" noProof="0" dirty="0">
                <a:ln>
                  <a:noFill/>
                </a:ln>
                <a:solidFill>
                  <a:srgbClr val="1C1C1C"/>
                </a:solidFill>
                <a:effectLst/>
                <a:uLnTx/>
                <a:uFillTx/>
                <a:latin typeface="Twinkl"/>
                <a:ea typeface="+mn-ea"/>
                <a:cs typeface="+mn-cs"/>
              </a:rPr>
              <a:t>Species of bees</a:t>
            </a:r>
            <a:br>
              <a:rPr kumimoji="0" lang="en-GB" sz="3600" b="1" i="0" u="none" strike="noStrike" kern="1200" cap="none" spc="0" normalizeH="0" baseline="0" noProof="0" dirty="0">
                <a:ln>
                  <a:noFill/>
                </a:ln>
                <a:solidFill>
                  <a:srgbClr val="1C1C1C"/>
                </a:solidFill>
                <a:effectLst/>
                <a:uLnTx/>
                <a:uFillTx/>
                <a:latin typeface="Twinkl"/>
                <a:ea typeface="+mn-ea"/>
                <a:cs typeface="+mn-cs"/>
              </a:rPr>
            </a:br>
            <a:endParaRPr lang="en-GB" sz="3600" dirty="0">
              <a:latin typeface="+mn-lt"/>
            </a:endParaRPr>
          </a:p>
        </p:txBody>
      </p:sp>
      <p:sp>
        <p:nvSpPr>
          <p:cNvPr id="11" name="Rectangle 10"/>
          <p:cNvSpPr/>
          <p:nvPr/>
        </p:nvSpPr>
        <p:spPr>
          <a:xfrm>
            <a:off x="849334" y="5373097"/>
            <a:ext cx="3416139" cy="230832"/>
          </a:xfrm>
          <a:prstGeom prst="rect">
            <a:avLst/>
          </a:prstGeom>
        </p:spPr>
        <p:txBody>
          <a:bodyPr wrap="square">
            <a:spAutoFit/>
          </a:bodyPr>
          <a:lstStyle/>
          <a:p>
            <a:endParaRPr lang="en-GB" sz="900" dirty="0"/>
          </a:p>
        </p:txBody>
      </p:sp>
      <p:sp>
        <p:nvSpPr>
          <p:cNvPr id="6" name="TextBox 5">
            <a:extLst>
              <a:ext uri="{FF2B5EF4-FFF2-40B4-BE49-F238E27FC236}">
                <a16:creationId xmlns:a16="http://schemas.microsoft.com/office/drawing/2014/main" id="{463C9DF8-9797-C5F9-228C-BA76B0BDC0A3}"/>
              </a:ext>
            </a:extLst>
          </p:cNvPr>
          <p:cNvSpPr txBox="1"/>
          <p:nvPr/>
        </p:nvSpPr>
        <p:spPr>
          <a:xfrm>
            <a:off x="1122218" y="1404710"/>
            <a:ext cx="261850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1C1C1C"/>
                </a:solidFill>
                <a:effectLst/>
                <a:uLnTx/>
                <a:uFillTx/>
                <a:latin typeface="Twinkl"/>
                <a:ea typeface="+mn-ea"/>
                <a:cs typeface="+mn-cs"/>
              </a:rPr>
              <a:t>The Mason Bee</a:t>
            </a:r>
          </a:p>
        </p:txBody>
      </p:sp>
      <p:sp>
        <p:nvSpPr>
          <p:cNvPr id="10" name="TextBox 9">
            <a:extLst>
              <a:ext uri="{FF2B5EF4-FFF2-40B4-BE49-F238E27FC236}">
                <a16:creationId xmlns:a16="http://schemas.microsoft.com/office/drawing/2014/main" id="{E3989A5F-03AE-5782-58B1-4D21E90A44B6}"/>
              </a:ext>
            </a:extLst>
          </p:cNvPr>
          <p:cNvSpPr txBox="1"/>
          <p:nvPr/>
        </p:nvSpPr>
        <p:spPr>
          <a:xfrm>
            <a:off x="1122218" y="5818909"/>
            <a:ext cx="517467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C1C1C"/>
                </a:solidFill>
                <a:effectLst/>
                <a:uLnTx/>
                <a:uFillTx/>
                <a:latin typeface="Twinkl"/>
                <a:ea typeface="+mn-ea"/>
                <a:cs typeface="+mn-cs"/>
              </a:rPr>
              <a:t>Picture from beelife.org</a:t>
            </a:r>
          </a:p>
        </p:txBody>
      </p:sp>
      <p:pic>
        <p:nvPicPr>
          <p:cNvPr id="12" name="Picture 11">
            <a:extLst>
              <a:ext uri="{FF2B5EF4-FFF2-40B4-BE49-F238E27FC236}">
                <a16:creationId xmlns:a16="http://schemas.microsoft.com/office/drawing/2014/main" id="{07BDFEAF-7726-8BAB-2A04-72A310E39AA5}"/>
              </a:ext>
            </a:extLst>
          </p:cNvPr>
          <p:cNvPicPr>
            <a:picLocks noChangeAspect="1"/>
          </p:cNvPicPr>
          <p:nvPr/>
        </p:nvPicPr>
        <p:blipFill>
          <a:blip r:embed="rId2"/>
          <a:stretch>
            <a:fillRect/>
          </a:stretch>
        </p:blipFill>
        <p:spPr>
          <a:xfrm>
            <a:off x="1122218" y="1907915"/>
            <a:ext cx="7287546" cy="3465181"/>
          </a:xfrm>
          <a:prstGeom prst="rect">
            <a:avLst/>
          </a:prstGeom>
        </p:spPr>
      </p:pic>
      <p:pic>
        <p:nvPicPr>
          <p:cNvPr id="4" name="Picture 3" descr="A logo with a person and a dog&#10;&#10;AI-generated content may be incorrect.">
            <a:extLst>
              <a:ext uri="{FF2B5EF4-FFF2-40B4-BE49-F238E27FC236}">
                <a16:creationId xmlns:a16="http://schemas.microsoft.com/office/drawing/2014/main" id="{10387AE0-51C8-ADE7-B0D8-9291BBCD1400}"/>
              </a:ext>
            </a:extLst>
          </p:cNvPr>
          <p:cNvPicPr>
            <a:picLocks noChangeAspect="1"/>
          </p:cNvPicPr>
          <p:nvPr/>
        </p:nvPicPr>
        <p:blipFill>
          <a:blip r:embed="rId3"/>
          <a:stretch>
            <a:fillRect/>
          </a:stretch>
        </p:blipFill>
        <p:spPr>
          <a:xfrm>
            <a:off x="6611471" y="5608607"/>
            <a:ext cx="1636059" cy="425701"/>
          </a:xfrm>
          <a:prstGeom prst="rect">
            <a:avLst/>
          </a:prstGeom>
        </p:spPr>
      </p:pic>
    </p:spTree>
    <p:extLst>
      <p:ext uri="{BB962C8B-B14F-4D97-AF65-F5344CB8AC3E}">
        <p14:creationId xmlns:p14="http://schemas.microsoft.com/office/powerpoint/2010/main" val="222706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898244"/>
            <a:ext cx="8220075" cy="230832"/>
          </a:xfrm>
        </p:spPr>
        <p:txBody>
          <a:bodyPr/>
          <a:lstStyle/>
          <a:p>
            <a:pPr marL="0" marR="0" lvl="0" indent="0" defTabSz="914400" rtl="0" eaLnBrk="1" fontAlgn="auto" latinLnBrk="0" hangingPunct="1">
              <a:lnSpc>
                <a:spcPct val="100000"/>
              </a:lnSpc>
              <a:spcBef>
                <a:spcPts val="0"/>
              </a:spcBef>
              <a:spcAft>
                <a:spcPts val="0"/>
              </a:spcAft>
              <a:tabLst/>
              <a:defRPr/>
            </a:pPr>
            <a:r>
              <a:rPr kumimoji="0" lang="en-GB" sz="3600" b="1" i="0" u="sng" strike="noStrike" kern="1200" cap="none" spc="0" normalizeH="0" baseline="0" noProof="0" dirty="0">
                <a:ln>
                  <a:noFill/>
                </a:ln>
                <a:solidFill>
                  <a:srgbClr val="1C1C1C"/>
                </a:solidFill>
                <a:effectLst/>
                <a:uLnTx/>
                <a:uFillTx/>
                <a:latin typeface="Twinkl"/>
                <a:ea typeface="+mn-ea"/>
                <a:cs typeface="+mn-cs"/>
              </a:rPr>
              <a:t>Species of bees</a:t>
            </a:r>
            <a:br>
              <a:rPr kumimoji="0" lang="en-GB" sz="3600" b="1" i="0" u="none" strike="noStrike" kern="1200" cap="none" spc="0" normalizeH="0" baseline="0" noProof="0" dirty="0">
                <a:ln>
                  <a:noFill/>
                </a:ln>
                <a:solidFill>
                  <a:srgbClr val="1C1C1C"/>
                </a:solidFill>
                <a:effectLst/>
                <a:uLnTx/>
                <a:uFillTx/>
                <a:latin typeface="Twinkl"/>
                <a:ea typeface="+mn-ea"/>
                <a:cs typeface="+mn-cs"/>
              </a:rPr>
            </a:br>
            <a:endParaRPr lang="en-GB" sz="3600" dirty="0">
              <a:latin typeface="+mn-lt"/>
            </a:endParaRPr>
          </a:p>
        </p:txBody>
      </p:sp>
      <p:sp>
        <p:nvSpPr>
          <p:cNvPr id="11" name="Rectangle 10"/>
          <p:cNvSpPr/>
          <p:nvPr/>
        </p:nvSpPr>
        <p:spPr>
          <a:xfrm>
            <a:off x="849334" y="5373097"/>
            <a:ext cx="3416139" cy="230832"/>
          </a:xfrm>
          <a:prstGeom prst="rect">
            <a:avLst/>
          </a:prstGeom>
        </p:spPr>
        <p:txBody>
          <a:bodyPr wrap="square">
            <a:spAutoFit/>
          </a:bodyPr>
          <a:lstStyle/>
          <a:p>
            <a:endParaRPr lang="en-GB" sz="900" dirty="0"/>
          </a:p>
        </p:txBody>
      </p:sp>
      <p:sp>
        <p:nvSpPr>
          <p:cNvPr id="6" name="TextBox 5">
            <a:extLst>
              <a:ext uri="{FF2B5EF4-FFF2-40B4-BE49-F238E27FC236}">
                <a16:creationId xmlns:a16="http://schemas.microsoft.com/office/drawing/2014/main" id="{463C9DF8-9797-C5F9-228C-BA76B0BDC0A3}"/>
              </a:ext>
            </a:extLst>
          </p:cNvPr>
          <p:cNvSpPr txBox="1"/>
          <p:nvPr/>
        </p:nvSpPr>
        <p:spPr>
          <a:xfrm>
            <a:off x="1215440" y="1404710"/>
            <a:ext cx="252528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1C1C1C"/>
                </a:solidFill>
                <a:effectLst/>
                <a:uLnTx/>
                <a:uFillTx/>
                <a:latin typeface="Twinkl"/>
                <a:ea typeface="+mn-ea"/>
                <a:cs typeface="+mn-cs"/>
              </a:rPr>
              <a:t>The Mining Bee</a:t>
            </a:r>
          </a:p>
        </p:txBody>
      </p:sp>
      <p:pic>
        <p:nvPicPr>
          <p:cNvPr id="7" name="Picture 6">
            <a:extLst>
              <a:ext uri="{FF2B5EF4-FFF2-40B4-BE49-F238E27FC236}">
                <a16:creationId xmlns:a16="http://schemas.microsoft.com/office/drawing/2014/main" id="{075FB55D-00A9-F707-AD06-9577D7149805}"/>
              </a:ext>
            </a:extLst>
          </p:cNvPr>
          <p:cNvPicPr>
            <a:picLocks noChangeAspect="1"/>
          </p:cNvPicPr>
          <p:nvPr/>
        </p:nvPicPr>
        <p:blipFill>
          <a:blip r:embed="rId2"/>
          <a:stretch>
            <a:fillRect/>
          </a:stretch>
        </p:blipFill>
        <p:spPr>
          <a:xfrm>
            <a:off x="1215440" y="1873793"/>
            <a:ext cx="6858594" cy="3810330"/>
          </a:xfrm>
          <a:prstGeom prst="rect">
            <a:avLst/>
          </a:prstGeom>
        </p:spPr>
      </p:pic>
      <p:sp>
        <p:nvSpPr>
          <p:cNvPr id="10" name="TextBox 9">
            <a:extLst>
              <a:ext uri="{FF2B5EF4-FFF2-40B4-BE49-F238E27FC236}">
                <a16:creationId xmlns:a16="http://schemas.microsoft.com/office/drawing/2014/main" id="{E3989A5F-03AE-5782-58B1-4D21E90A44B6}"/>
              </a:ext>
            </a:extLst>
          </p:cNvPr>
          <p:cNvSpPr txBox="1"/>
          <p:nvPr/>
        </p:nvSpPr>
        <p:spPr>
          <a:xfrm>
            <a:off x="1122218" y="5818909"/>
            <a:ext cx="517467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1C1C1C"/>
                </a:solidFill>
                <a:effectLst/>
                <a:uLnTx/>
                <a:uFillTx/>
                <a:latin typeface="Twinkl"/>
                <a:ea typeface="+mn-ea"/>
                <a:cs typeface="+mn-cs"/>
              </a:rPr>
              <a:t>Picture from beelife.org</a:t>
            </a:r>
            <a:endParaRPr kumimoji="0" lang="en-GB" sz="1800" b="0" i="0" u="none" strike="noStrike" kern="1200" cap="none" spc="0" normalizeH="0" baseline="0" noProof="0" dirty="0">
              <a:ln>
                <a:noFill/>
              </a:ln>
              <a:solidFill>
                <a:srgbClr val="1C1C1C"/>
              </a:solidFill>
              <a:effectLst/>
              <a:uLnTx/>
              <a:uFillTx/>
              <a:latin typeface="Twinkl"/>
              <a:ea typeface="+mn-ea"/>
              <a:cs typeface="+mn-cs"/>
            </a:endParaRPr>
          </a:p>
        </p:txBody>
      </p:sp>
      <p:pic>
        <p:nvPicPr>
          <p:cNvPr id="4" name="Picture 3" descr="A logo with a person and a dog&#10;&#10;AI-generated content may be incorrect.">
            <a:extLst>
              <a:ext uri="{FF2B5EF4-FFF2-40B4-BE49-F238E27FC236}">
                <a16:creationId xmlns:a16="http://schemas.microsoft.com/office/drawing/2014/main" id="{3F685613-FFC6-D8AC-34D4-D31F1F0E6CD1}"/>
              </a:ext>
            </a:extLst>
          </p:cNvPr>
          <p:cNvPicPr>
            <a:picLocks noChangeAspect="1"/>
          </p:cNvPicPr>
          <p:nvPr/>
        </p:nvPicPr>
        <p:blipFill>
          <a:blip r:embed="rId3"/>
          <a:stretch>
            <a:fillRect/>
          </a:stretch>
        </p:blipFill>
        <p:spPr>
          <a:xfrm>
            <a:off x="6689912" y="5776695"/>
            <a:ext cx="1636059" cy="425701"/>
          </a:xfrm>
          <a:prstGeom prst="rect">
            <a:avLst/>
          </a:prstGeom>
        </p:spPr>
      </p:pic>
    </p:spTree>
    <p:extLst>
      <p:ext uri="{BB962C8B-B14F-4D97-AF65-F5344CB8AC3E}">
        <p14:creationId xmlns:p14="http://schemas.microsoft.com/office/powerpoint/2010/main" val="1020529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898244"/>
            <a:ext cx="8220075" cy="230832"/>
          </a:xfrm>
        </p:spPr>
        <p:txBody>
          <a:bodyPr/>
          <a:lstStyle/>
          <a:p>
            <a:pPr marL="0" marR="0" lvl="0" indent="0" defTabSz="914400" rtl="0" eaLnBrk="1" fontAlgn="auto" latinLnBrk="0" hangingPunct="1">
              <a:lnSpc>
                <a:spcPct val="100000"/>
              </a:lnSpc>
              <a:spcBef>
                <a:spcPts val="0"/>
              </a:spcBef>
              <a:spcAft>
                <a:spcPts val="0"/>
              </a:spcAft>
              <a:tabLst/>
              <a:defRPr/>
            </a:pPr>
            <a:r>
              <a:rPr kumimoji="0" lang="en-GB" sz="3600" b="1" i="0" u="sng" strike="noStrike" kern="1200" cap="none" spc="0" normalizeH="0" baseline="0" noProof="0" dirty="0">
                <a:ln>
                  <a:noFill/>
                </a:ln>
                <a:solidFill>
                  <a:srgbClr val="1C1C1C"/>
                </a:solidFill>
                <a:effectLst/>
                <a:uLnTx/>
                <a:uFillTx/>
                <a:latin typeface="Twinkl"/>
                <a:ea typeface="+mn-ea"/>
                <a:cs typeface="+mn-cs"/>
              </a:rPr>
              <a:t>Species of bees</a:t>
            </a:r>
            <a:br>
              <a:rPr kumimoji="0" lang="en-GB" sz="3600" b="1" i="0" u="none" strike="noStrike" kern="1200" cap="none" spc="0" normalizeH="0" baseline="0" noProof="0" dirty="0">
                <a:ln>
                  <a:noFill/>
                </a:ln>
                <a:solidFill>
                  <a:srgbClr val="1C1C1C"/>
                </a:solidFill>
                <a:effectLst/>
                <a:uLnTx/>
                <a:uFillTx/>
                <a:latin typeface="Twinkl"/>
                <a:ea typeface="+mn-ea"/>
                <a:cs typeface="+mn-cs"/>
              </a:rPr>
            </a:br>
            <a:endParaRPr lang="en-GB" sz="3600" dirty="0">
              <a:latin typeface="+mn-lt"/>
            </a:endParaRPr>
          </a:p>
        </p:txBody>
      </p:sp>
      <p:sp>
        <p:nvSpPr>
          <p:cNvPr id="11" name="Rectangle 10"/>
          <p:cNvSpPr/>
          <p:nvPr/>
        </p:nvSpPr>
        <p:spPr>
          <a:xfrm>
            <a:off x="849334" y="5373097"/>
            <a:ext cx="3416139" cy="230832"/>
          </a:xfrm>
          <a:prstGeom prst="rect">
            <a:avLst/>
          </a:prstGeom>
        </p:spPr>
        <p:txBody>
          <a:bodyPr wrap="square">
            <a:spAutoFit/>
          </a:bodyPr>
          <a:lstStyle/>
          <a:p>
            <a:endParaRPr lang="en-GB" sz="900" dirty="0"/>
          </a:p>
        </p:txBody>
      </p:sp>
      <p:pic>
        <p:nvPicPr>
          <p:cNvPr id="5" name="Picture 4">
            <a:extLst>
              <a:ext uri="{FF2B5EF4-FFF2-40B4-BE49-F238E27FC236}">
                <a16:creationId xmlns:a16="http://schemas.microsoft.com/office/drawing/2014/main" id="{97473F18-0338-9515-483E-A2C8D56D7B3E}"/>
              </a:ext>
            </a:extLst>
          </p:cNvPr>
          <p:cNvPicPr>
            <a:picLocks noChangeAspect="1"/>
          </p:cNvPicPr>
          <p:nvPr/>
        </p:nvPicPr>
        <p:blipFill>
          <a:blip r:embed="rId2"/>
          <a:stretch>
            <a:fillRect/>
          </a:stretch>
        </p:blipFill>
        <p:spPr>
          <a:xfrm>
            <a:off x="1359149" y="1702359"/>
            <a:ext cx="5340972" cy="3903352"/>
          </a:xfrm>
          <a:prstGeom prst="rect">
            <a:avLst/>
          </a:prstGeom>
        </p:spPr>
      </p:pic>
      <p:sp>
        <p:nvSpPr>
          <p:cNvPr id="6" name="TextBox 5">
            <a:extLst>
              <a:ext uri="{FF2B5EF4-FFF2-40B4-BE49-F238E27FC236}">
                <a16:creationId xmlns:a16="http://schemas.microsoft.com/office/drawing/2014/main" id="{463C9DF8-9797-C5F9-228C-BA76B0BDC0A3}"/>
              </a:ext>
            </a:extLst>
          </p:cNvPr>
          <p:cNvSpPr txBox="1"/>
          <p:nvPr/>
        </p:nvSpPr>
        <p:spPr>
          <a:xfrm>
            <a:off x="1359149" y="1173877"/>
            <a:ext cx="23815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1C1C1C"/>
                </a:solidFill>
                <a:effectLst/>
                <a:uLnTx/>
                <a:uFillTx/>
                <a:latin typeface="Twinkl"/>
                <a:ea typeface="+mn-ea"/>
                <a:cs typeface="+mn-cs"/>
              </a:rPr>
              <a:t>The Honeybee </a:t>
            </a:r>
          </a:p>
        </p:txBody>
      </p:sp>
      <p:pic>
        <p:nvPicPr>
          <p:cNvPr id="4" name="Picture 3" descr="A logo with a person and a dog&#10;&#10;AI-generated content may be incorrect.">
            <a:extLst>
              <a:ext uri="{FF2B5EF4-FFF2-40B4-BE49-F238E27FC236}">
                <a16:creationId xmlns:a16="http://schemas.microsoft.com/office/drawing/2014/main" id="{97CC2DAD-6BAE-6F2E-4A17-EE2E62E25F04}"/>
              </a:ext>
            </a:extLst>
          </p:cNvPr>
          <p:cNvPicPr>
            <a:picLocks noChangeAspect="1"/>
          </p:cNvPicPr>
          <p:nvPr/>
        </p:nvPicPr>
        <p:blipFill>
          <a:blip r:embed="rId3"/>
          <a:stretch>
            <a:fillRect/>
          </a:stretch>
        </p:blipFill>
        <p:spPr>
          <a:xfrm>
            <a:off x="6701118" y="5743078"/>
            <a:ext cx="1636059" cy="425701"/>
          </a:xfrm>
          <a:prstGeom prst="rect">
            <a:avLst/>
          </a:prstGeom>
        </p:spPr>
      </p:pic>
    </p:spTree>
    <p:extLst>
      <p:ext uri="{BB962C8B-B14F-4D97-AF65-F5344CB8AC3E}">
        <p14:creationId xmlns:p14="http://schemas.microsoft.com/office/powerpoint/2010/main" val="416323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Straight Connector 46"/>
          <p:cNvCxnSpPr/>
          <p:nvPr/>
        </p:nvCxnSpPr>
        <p:spPr>
          <a:xfrm>
            <a:off x="2673242" y="2822134"/>
            <a:ext cx="1289237" cy="723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itle 20"/>
          <p:cNvSpPr>
            <a:spLocks noGrp="1"/>
          </p:cNvSpPr>
          <p:nvPr>
            <p:ph type="title"/>
          </p:nvPr>
        </p:nvSpPr>
        <p:spPr/>
        <p:txBody>
          <a:bodyPr/>
          <a:lstStyle/>
          <a:p>
            <a:r>
              <a:rPr lang="en-GB" sz="3600" dirty="0">
                <a:latin typeface="+mn-lt"/>
              </a:rPr>
              <a:t>Honeybee anatomy</a:t>
            </a:r>
          </a:p>
        </p:txBody>
      </p:sp>
      <p:sp>
        <p:nvSpPr>
          <p:cNvPr id="5" name="Rectangle 4"/>
          <p:cNvSpPr/>
          <p:nvPr/>
        </p:nvSpPr>
        <p:spPr>
          <a:xfrm>
            <a:off x="755650" y="1513946"/>
            <a:ext cx="3212343" cy="553998"/>
          </a:xfrm>
          <a:prstGeom prst="rect">
            <a:avLst/>
          </a:prstGeom>
        </p:spPr>
        <p:txBody>
          <a:bodyPr wrap="square" lIns="0" tIns="0" rIns="0" bIns="0">
            <a:spAutoFit/>
          </a:bodyPr>
          <a:lstStyle/>
          <a:p>
            <a:r>
              <a:rPr lang="en-GB" dirty="0"/>
              <a:t>Can you name the parts of the bee?</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2156" y="1286739"/>
            <a:ext cx="4546859" cy="4921617"/>
          </a:xfrm>
          <a:prstGeom prst="rect">
            <a:avLst/>
          </a:prstGeom>
        </p:spPr>
      </p:pic>
      <p:cxnSp>
        <p:nvCxnSpPr>
          <p:cNvPr id="10" name="Straight Connector 9"/>
          <p:cNvCxnSpPr/>
          <p:nvPr/>
        </p:nvCxnSpPr>
        <p:spPr>
          <a:xfrm>
            <a:off x="4963716" y="1720818"/>
            <a:ext cx="718372" cy="21589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6547817" y="2444583"/>
            <a:ext cx="369116" cy="523220"/>
            <a:chOff x="7172587" y="2531270"/>
            <a:chExt cx="369116" cy="523220"/>
          </a:xfrm>
        </p:grpSpPr>
        <p:sp>
          <p:nvSpPr>
            <p:cNvPr id="13" name="Oval 12"/>
            <p:cNvSpPr/>
            <p:nvPr/>
          </p:nvSpPr>
          <p:spPr>
            <a:xfrm>
              <a:off x="7172587" y="2625754"/>
              <a:ext cx="369116" cy="369116"/>
            </a:xfrm>
            <a:prstGeom prst="ellipse">
              <a:avLst/>
            </a:prstGeom>
            <a:solidFill>
              <a:srgbClr val="EA51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7174189" y="2531270"/>
              <a:ext cx="275235" cy="523220"/>
            </a:xfrm>
            <a:prstGeom prst="rect">
              <a:avLst/>
            </a:prstGeom>
          </p:spPr>
          <p:txBody>
            <a:bodyPr wrap="square">
              <a:spAutoFit/>
            </a:bodyPr>
            <a:lstStyle/>
            <a:p>
              <a:r>
                <a:rPr lang="en-GB" sz="2800" b="1" dirty="0"/>
                <a:t>3</a:t>
              </a:r>
            </a:p>
          </p:txBody>
        </p:sp>
      </p:grpSp>
      <p:grpSp>
        <p:nvGrpSpPr>
          <p:cNvPr id="23" name="Group 22"/>
          <p:cNvGrpSpPr/>
          <p:nvPr/>
        </p:nvGrpSpPr>
        <p:grpSpPr>
          <a:xfrm>
            <a:off x="2410090" y="2503307"/>
            <a:ext cx="369116" cy="523220"/>
            <a:chOff x="7172587" y="2531270"/>
            <a:chExt cx="369116" cy="523220"/>
          </a:xfrm>
        </p:grpSpPr>
        <p:sp>
          <p:nvSpPr>
            <p:cNvPr id="24" name="Oval 23"/>
            <p:cNvSpPr/>
            <p:nvPr/>
          </p:nvSpPr>
          <p:spPr>
            <a:xfrm>
              <a:off x="7172587" y="2625754"/>
              <a:ext cx="369116" cy="369116"/>
            </a:xfrm>
            <a:prstGeom prst="ellipse">
              <a:avLst/>
            </a:prstGeom>
            <a:solidFill>
              <a:srgbClr val="25B7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p:cNvSpPr/>
            <p:nvPr/>
          </p:nvSpPr>
          <p:spPr>
            <a:xfrm>
              <a:off x="7174189" y="2531270"/>
              <a:ext cx="275235" cy="523220"/>
            </a:xfrm>
            <a:prstGeom prst="rect">
              <a:avLst/>
            </a:prstGeom>
          </p:spPr>
          <p:txBody>
            <a:bodyPr wrap="square">
              <a:spAutoFit/>
            </a:bodyPr>
            <a:lstStyle/>
            <a:p>
              <a:r>
                <a:rPr lang="en-GB" sz="2800" b="1" dirty="0"/>
                <a:t>6</a:t>
              </a:r>
            </a:p>
          </p:txBody>
        </p:sp>
      </p:grpSp>
      <p:cxnSp>
        <p:nvCxnSpPr>
          <p:cNvPr id="29" name="Straight Connector 28"/>
          <p:cNvCxnSpPr/>
          <p:nvPr/>
        </p:nvCxnSpPr>
        <p:spPr>
          <a:xfrm flipV="1">
            <a:off x="5692140" y="2764917"/>
            <a:ext cx="857279" cy="14326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5682088" y="1666736"/>
            <a:ext cx="1184285" cy="65863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 name="Group 15"/>
          <p:cNvGrpSpPr/>
          <p:nvPr/>
        </p:nvGrpSpPr>
        <p:grpSpPr>
          <a:xfrm>
            <a:off x="6720512" y="1383008"/>
            <a:ext cx="369116" cy="523220"/>
            <a:chOff x="7172587" y="2531270"/>
            <a:chExt cx="369116" cy="523220"/>
          </a:xfrm>
        </p:grpSpPr>
        <p:sp>
          <p:nvSpPr>
            <p:cNvPr id="17" name="Oval 16"/>
            <p:cNvSpPr/>
            <p:nvPr/>
          </p:nvSpPr>
          <p:spPr>
            <a:xfrm>
              <a:off x="7172587" y="2625754"/>
              <a:ext cx="369116" cy="369116"/>
            </a:xfrm>
            <a:prstGeom prst="ellipse">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7174189" y="2531270"/>
              <a:ext cx="275235" cy="523220"/>
            </a:xfrm>
            <a:prstGeom prst="rect">
              <a:avLst/>
            </a:prstGeom>
          </p:spPr>
          <p:txBody>
            <a:bodyPr wrap="square">
              <a:spAutoFit/>
            </a:bodyPr>
            <a:lstStyle/>
            <a:p>
              <a:r>
                <a:rPr lang="en-GB" sz="2800" b="1" dirty="0"/>
                <a:t>2</a:t>
              </a:r>
            </a:p>
          </p:txBody>
        </p:sp>
      </p:grpSp>
      <p:cxnSp>
        <p:nvCxnSpPr>
          <p:cNvPr id="37" name="Straight Connector 36"/>
          <p:cNvCxnSpPr/>
          <p:nvPr/>
        </p:nvCxnSpPr>
        <p:spPr>
          <a:xfrm>
            <a:off x="5163737" y="3510816"/>
            <a:ext cx="1692754" cy="353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 name="Group 18"/>
          <p:cNvGrpSpPr/>
          <p:nvPr/>
        </p:nvGrpSpPr>
        <p:grpSpPr>
          <a:xfrm>
            <a:off x="6732375" y="3566146"/>
            <a:ext cx="369116" cy="523220"/>
            <a:chOff x="7172587" y="2531270"/>
            <a:chExt cx="369116" cy="523220"/>
          </a:xfrm>
        </p:grpSpPr>
        <p:sp>
          <p:nvSpPr>
            <p:cNvPr id="20" name="Oval 19"/>
            <p:cNvSpPr/>
            <p:nvPr/>
          </p:nvSpPr>
          <p:spPr>
            <a:xfrm>
              <a:off x="7172587" y="2625754"/>
              <a:ext cx="369116" cy="369116"/>
            </a:xfrm>
            <a:prstGeom prst="ellipse">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7174189" y="2531270"/>
              <a:ext cx="275235" cy="523220"/>
            </a:xfrm>
            <a:prstGeom prst="rect">
              <a:avLst/>
            </a:prstGeom>
          </p:spPr>
          <p:txBody>
            <a:bodyPr wrap="square">
              <a:spAutoFit/>
            </a:bodyPr>
            <a:lstStyle/>
            <a:p>
              <a:r>
                <a:rPr lang="en-GB" sz="2800" b="1" dirty="0"/>
                <a:t>4</a:t>
              </a:r>
            </a:p>
          </p:txBody>
        </p:sp>
      </p:grpSp>
      <p:cxnSp>
        <p:nvCxnSpPr>
          <p:cNvPr id="39" name="Straight Connector 38"/>
          <p:cNvCxnSpPr/>
          <p:nvPr/>
        </p:nvCxnSpPr>
        <p:spPr>
          <a:xfrm flipV="1">
            <a:off x="2245105" y="4365694"/>
            <a:ext cx="953268" cy="98018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6" name="Group 25"/>
          <p:cNvGrpSpPr/>
          <p:nvPr/>
        </p:nvGrpSpPr>
        <p:grpSpPr>
          <a:xfrm>
            <a:off x="2029228" y="5084270"/>
            <a:ext cx="369116" cy="523220"/>
            <a:chOff x="7172587" y="2531270"/>
            <a:chExt cx="369116" cy="523220"/>
          </a:xfrm>
        </p:grpSpPr>
        <p:sp>
          <p:nvSpPr>
            <p:cNvPr id="27" name="Oval 26"/>
            <p:cNvSpPr/>
            <p:nvPr/>
          </p:nvSpPr>
          <p:spPr>
            <a:xfrm>
              <a:off x="7172587" y="2625754"/>
              <a:ext cx="369116" cy="369116"/>
            </a:xfrm>
            <a:prstGeom prst="ellipse">
              <a:avLst/>
            </a:prstGeom>
            <a:solidFill>
              <a:srgbClr val="EE73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7174189" y="2531270"/>
              <a:ext cx="275235" cy="523220"/>
            </a:xfrm>
            <a:prstGeom prst="rect">
              <a:avLst/>
            </a:prstGeom>
          </p:spPr>
          <p:txBody>
            <a:bodyPr wrap="square">
              <a:spAutoFit/>
            </a:bodyPr>
            <a:lstStyle/>
            <a:p>
              <a:r>
                <a:rPr lang="en-GB" sz="2800" b="1" dirty="0"/>
                <a:t>5</a:t>
              </a:r>
            </a:p>
          </p:txBody>
        </p:sp>
      </p:grpSp>
      <p:grpSp>
        <p:nvGrpSpPr>
          <p:cNvPr id="8" name="Group 7"/>
          <p:cNvGrpSpPr/>
          <p:nvPr/>
        </p:nvGrpSpPr>
        <p:grpSpPr>
          <a:xfrm>
            <a:off x="4670101" y="1413488"/>
            <a:ext cx="369116" cy="523220"/>
            <a:chOff x="7172587" y="2548048"/>
            <a:chExt cx="369116" cy="523220"/>
          </a:xfrm>
        </p:grpSpPr>
        <p:sp>
          <p:nvSpPr>
            <p:cNvPr id="6" name="Oval 5"/>
            <p:cNvSpPr/>
            <p:nvPr/>
          </p:nvSpPr>
          <p:spPr>
            <a:xfrm>
              <a:off x="7172587" y="2625754"/>
              <a:ext cx="369116" cy="369116"/>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7190967" y="2548048"/>
              <a:ext cx="275235" cy="523220"/>
            </a:xfrm>
            <a:prstGeom prst="rect">
              <a:avLst/>
            </a:prstGeom>
          </p:spPr>
          <p:txBody>
            <a:bodyPr wrap="square">
              <a:spAutoFit/>
            </a:bodyPr>
            <a:lstStyle/>
            <a:p>
              <a:r>
                <a:rPr lang="en-GB" sz="2800" b="1" dirty="0"/>
                <a:t>1</a:t>
              </a:r>
            </a:p>
          </p:txBody>
        </p:sp>
      </p:grpSp>
      <p:cxnSp>
        <p:nvCxnSpPr>
          <p:cNvPr id="64" name="Straight Connector 63"/>
          <p:cNvCxnSpPr>
            <a:stCxn id="62" idx="3"/>
          </p:cNvCxnSpPr>
          <p:nvPr/>
        </p:nvCxnSpPr>
        <p:spPr>
          <a:xfrm flipV="1">
            <a:off x="3062026" y="5547871"/>
            <a:ext cx="800029" cy="33626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0" name="Group 59"/>
          <p:cNvGrpSpPr/>
          <p:nvPr/>
        </p:nvGrpSpPr>
        <p:grpSpPr>
          <a:xfrm>
            <a:off x="2785189" y="5622527"/>
            <a:ext cx="369116" cy="523220"/>
            <a:chOff x="7172587" y="2531270"/>
            <a:chExt cx="369116" cy="523220"/>
          </a:xfrm>
        </p:grpSpPr>
        <p:sp>
          <p:nvSpPr>
            <p:cNvPr id="61" name="Oval 60"/>
            <p:cNvSpPr/>
            <p:nvPr/>
          </p:nvSpPr>
          <p:spPr>
            <a:xfrm>
              <a:off x="7172587" y="2625754"/>
              <a:ext cx="369116" cy="369116"/>
            </a:xfrm>
            <a:prstGeom prst="ellipse">
              <a:avLst/>
            </a:prstGeom>
            <a:solidFill>
              <a:srgbClr val="47B1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p:cNvSpPr/>
            <p:nvPr/>
          </p:nvSpPr>
          <p:spPr>
            <a:xfrm>
              <a:off x="7174189" y="2531270"/>
              <a:ext cx="275235" cy="523220"/>
            </a:xfrm>
            <a:prstGeom prst="rect">
              <a:avLst/>
            </a:prstGeom>
          </p:spPr>
          <p:txBody>
            <a:bodyPr wrap="square">
              <a:spAutoFit/>
            </a:bodyPr>
            <a:lstStyle/>
            <a:p>
              <a:r>
                <a:rPr lang="en-GB" sz="2800" b="1" dirty="0"/>
                <a:t>7</a:t>
              </a:r>
            </a:p>
          </p:txBody>
        </p:sp>
      </p:grpSp>
      <p:sp>
        <p:nvSpPr>
          <p:cNvPr id="69" name="Oval 68">
            <a:hlinkClick r:id="rId4" action="ppaction://hlinksldjump"/>
          </p:cNvPr>
          <p:cNvSpPr/>
          <p:nvPr/>
        </p:nvSpPr>
        <p:spPr>
          <a:xfrm>
            <a:off x="4667190" y="1457803"/>
            <a:ext cx="408494" cy="40849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hlinkClick r:id="rId5" action="ppaction://hlinksldjump"/>
          </p:cNvPr>
          <p:cNvSpPr/>
          <p:nvPr/>
        </p:nvSpPr>
        <p:spPr>
          <a:xfrm>
            <a:off x="6711367" y="1448891"/>
            <a:ext cx="411817" cy="41181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hlinkClick r:id="rId6" action="ppaction://hlinksldjump"/>
          </p:cNvPr>
          <p:cNvSpPr/>
          <p:nvPr/>
        </p:nvSpPr>
        <p:spPr>
          <a:xfrm>
            <a:off x="6518938" y="2506921"/>
            <a:ext cx="426874" cy="42687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hlinkClick r:id="rId7" action="ppaction://hlinksldjump"/>
          </p:cNvPr>
          <p:cNvSpPr/>
          <p:nvPr/>
        </p:nvSpPr>
        <p:spPr>
          <a:xfrm>
            <a:off x="6712931" y="3646530"/>
            <a:ext cx="408314" cy="40831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Oval 72">
            <a:hlinkClick r:id="rId8" action="ppaction://hlinksldjump"/>
          </p:cNvPr>
          <p:cNvSpPr/>
          <p:nvPr/>
        </p:nvSpPr>
        <p:spPr>
          <a:xfrm>
            <a:off x="1978032" y="5121140"/>
            <a:ext cx="459706" cy="45970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Oval 73">
            <a:hlinkClick r:id="rId8" action="ppaction://hlinksldjump"/>
          </p:cNvPr>
          <p:cNvSpPr/>
          <p:nvPr/>
        </p:nvSpPr>
        <p:spPr>
          <a:xfrm>
            <a:off x="2377767" y="2547294"/>
            <a:ext cx="411532" cy="41153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hlinkClick r:id="" action="ppaction://noaction"/>
          </p:cNvPr>
          <p:cNvSpPr/>
          <p:nvPr/>
        </p:nvSpPr>
        <p:spPr>
          <a:xfrm>
            <a:off x="2757182" y="5674975"/>
            <a:ext cx="415717" cy="41571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logo with a person and a dog&#10;&#10;AI-generated content may be incorrect.">
            <a:extLst>
              <a:ext uri="{FF2B5EF4-FFF2-40B4-BE49-F238E27FC236}">
                <a16:creationId xmlns:a16="http://schemas.microsoft.com/office/drawing/2014/main" id="{A847FE22-2B52-6D36-A08C-BC7141A7E444}"/>
              </a:ext>
            </a:extLst>
          </p:cNvPr>
          <p:cNvPicPr>
            <a:picLocks noChangeAspect="1"/>
          </p:cNvPicPr>
          <p:nvPr/>
        </p:nvPicPr>
        <p:blipFill>
          <a:blip r:embed="rId9"/>
          <a:stretch>
            <a:fillRect/>
          </a:stretch>
        </p:blipFill>
        <p:spPr>
          <a:xfrm>
            <a:off x="6611471" y="5608607"/>
            <a:ext cx="1636059" cy="425701"/>
          </a:xfrm>
          <a:prstGeom prst="rect">
            <a:avLst/>
          </a:prstGeom>
        </p:spPr>
      </p:pic>
    </p:spTree>
    <p:extLst>
      <p:ext uri="{BB962C8B-B14F-4D97-AF65-F5344CB8AC3E}">
        <p14:creationId xmlns:p14="http://schemas.microsoft.com/office/powerpoint/2010/main" val="21214328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fade">
                                      <p:cBhvr>
                                        <p:cTn id="11" dur="500"/>
                                        <p:tgtEl>
                                          <p:spTgt spid="47"/>
                                        </p:tgtEl>
                                      </p:cBhvr>
                                    </p:animEffect>
                                  </p:childTnLst>
                                </p:cTn>
                              </p:par>
                              <p:par>
                                <p:cTn id="12" presetID="10"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par>
                                <p:cTn id="15" presetID="10"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500"/>
                                        <p:tgtEl>
                                          <p:spTgt spid="29"/>
                                        </p:tgtEl>
                                      </p:cBhvr>
                                    </p:animEffect>
                                  </p:childTnLst>
                                </p:cTn>
                              </p:par>
                              <p:par>
                                <p:cTn id="27" presetID="10" presetClass="entr" presetSubtype="0"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childTnLst>
                                </p:cTn>
                              </p:par>
                              <p:par>
                                <p:cTn id="30" presetID="10" presetClass="entr" presetSubtype="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fade">
                                      <p:cBhvr>
                                        <p:cTn id="35" dur="500"/>
                                        <p:tgtEl>
                                          <p:spTgt spid="37"/>
                                        </p:tgtEl>
                                      </p:cBhvr>
                                    </p:animEffect>
                                  </p:childTnLst>
                                </p:cTn>
                              </p:par>
                              <p:par>
                                <p:cTn id="36" presetID="10" presetClass="entr" presetSubtype="0" fill="hold"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nodeType="with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500"/>
                                        <p:tgtEl>
                                          <p:spTgt spid="39"/>
                                        </p:tgtEl>
                                      </p:cBhvr>
                                    </p:animEffect>
                                  </p:childTnLst>
                                </p:cTn>
                              </p:par>
                              <p:par>
                                <p:cTn id="42" presetID="10" presetClass="entr" presetSubtype="0" fill="hold" nodeType="with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fade">
                                      <p:cBhvr>
                                        <p:cTn id="44" dur="500"/>
                                        <p:tgtEl>
                                          <p:spTgt spid="26"/>
                                        </p:tgtEl>
                                      </p:cBhvr>
                                    </p:animEffect>
                                  </p:childTnLst>
                                </p:cTn>
                              </p:par>
                              <p:par>
                                <p:cTn id="45" presetID="10"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par>
                                <p:cTn id="48" presetID="10" presetClass="entr" presetSubtype="0" fill="hold" nodeType="withEffect">
                                  <p:stCondLst>
                                    <p:cond delay="0"/>
                                  </p:stCondLst>
                                  <p:childTnLst>
                                    <p:set>
                                      <p:cBhvr>
                                        <p:cTn id="49" dur="1" fill="hold">
                                          <p:stCondLst>
                                            <p:cond delay="0"/>
                                          </p:stCondLst>
                                        </p:cTn>
                                        <p:tgtEl>
                                          <p:spTgt spid="64"/>
                                        </p:tgtEl>
                                        <p:attrNameLst>
                                          <p:attrName>style.visibility</p:attrName>
                                        </p:attrNameLst>
                                      </p:cBhvr>
                                      <p:to>
                                        <p:strVal val="visible"/>
                                      </p:to>
                                    </p:set>
                                    <p:animEffect transition="in" filter="fade">
                                      <p:cBhvr>
                                        <p:cTn id="50" dur="500"/>
                                        <p:tgtEl>
                                          <p:spTgt spid="64"/>
                                        </p:tgtEl>
                                      </p:cBhvr>
                                    </p:animEffect>
                                  </p:childTnLst>
                                </p:cTn>
                              </p:par>
                              <p:par>
                                <p:cTn id="51" presetID="10" presetClass="entr" presetSubtype="0" fill="hold" nodeType="withEffect">
                                  <p:stCondLst>
                                    <p:cond delay="0"/>
                                  </p:stCondLst>
                                  <p:childTnLst>
                                    <p:set>
                                      <p:cBhvr>
                                        <p:cTn id="52" dur="1" fill="hold">
                                          <p:stCondLst>
                                            <p:cond delay="0"/>
                                          </p:stCondLst>
                                        </p:cTn>
                                        <p:tgtEl>
                                          <p:spTgt spid="60"/>
                                        </p:tgtEl>
                                        <p:attrNameLst>
                                          <p:attrName>style.visibility</p:attrName>
                                        </p:attrNameLst>
                                      </p:cBhvr>
                                      <p:to>
                                        <p:strVal val="visible"/>
                                      </p:to>
                                    </p:set>
                                    <p:animEffect transition="in" filter="fade">
                                      <p:cBhvr>
                                        <p:cTn id="53" dur="500"/>
                                        <p:tgtEl>
                                          <p:spTgt spid="60"/>
                                        </p:tgtEl>
                                      </p:cBhvr>
                                    </p:animEffect>
                                  </p:childTnLst>
                                </p:cTn>
                              </p:par>
                              <p:par>
                                <p:cTn id="54" presetID="10" presetClass="entr" presetSubtype="0" fill="hold" grpId="0" nodeType="withEffect" nodePh="1">
                                  <p:stCondLst>
                                    <p:cond delay="0"/>
                                  </p:stCondLst>
                                  <p:endCondLst>
                                    <p:cond evt="begin" delay="0">
                                      <p:tn val="54"/>
                                    </p:cond>
                                  </p:endCondLst>
                                  <p:childTnLst>
                                    <p:set>
                                      <p:cBhvr>
                                        <p:cTn id="55" dur="1" fill="hold">
                                          <p:stCondLst>
                                            <p:cond delay="0"/>
                                          </p:stCondLst>
                                        </p:cTn>
                                        <p:tgtEl>
                                          <p:spTgt spid="69"/>
                                        </p:tgtEl>
                                        <p:attrNameLst>
                                          <p:attrName>style.visibility</p:attrName>
                                        </p:attrNameLst>
                                      </p:cBhvr>
                                      <p:to>
                                        <p:strVal val="visible"/>
                                      </p:to>
                                    </p:set>
                                    <p:animEffect transition="in" filter="fade">
                                      <p:cBhvr>
                                        <p:cTn id="56" dur="500"/>
                                        <p:tgtEl>
                                          <p:spTgt spid="69"/>
                                        </p:tgtEl>
                                      </p:cBhvr>
                                    </p:animEffect>
                                  </p:childTnLst>
                                </p:cTn>
                              </p:par>
                              <p:par>
                                <p:cTn id="57" presetID="10" presetClass="entr" presetSubtype="0" fill="hold" grpId="0" nodeType="withEffect" nodePh="1">
                                  <p:stCondLst>
                                    <p:cond delay="0"/>
                                  </p:stCondLst>
                                  <p:endCondLst>
                                    <p:cond evt="begin" delay="0">
                                      <p:tn val="57"/>
                                    </p:cond>
                                  </p:endCondLst>
                                  <p:childTnLst>
                                    <p:set>
                                      <p:cBhvr>
                                        <p:cTn id="58" dur="1" fill="hold">
                                          <p:stCondLst>
                                            <p:cond delay="0"/>
                                          </p:stCondLst>
                                        </p:cTn>
                                        <p:tgtEl>
                                          <p:spTgt spid="70"/>
                                        </p:tgtEl>
                                        <p:attrNameLst>
                                          <p:attrName>style.visibility</p:attrName>
                                        </p:attrNameLst>
                                      </p:cBhvr>
                                      <p:to>
                                        <p:strVal val="visible"/>
                                      </p:to>
                                    </p:set>
                                    <p:animEffect transition="in" filter="fade">
                                      <p:cBhvr>
                                        <p:cTn id="59" dur="500"/>
                                        <p:tgtEl>
                                          <p:spTgt spid="70"/>
                                        </p:tgtEl>
                                      </p:cBhvr>
                                    </p:animEffect>
                                  </p:childTnLst>
                                </p:cTn>
                              </p:par>
                              <p:par>
                                <p:cTn id="60" presetID="10" presetClass="entr" presetSubtype="0" fill="hold" grpId="0" nodeType="withEffect" nodePh="1">
                                  <p:stCondLst>
                                    <p:cond delay="0"/>
                                  </p:stCondLst>
                                  <p:endCondLst>
                                    <p:cond evt="begin" delay="0">
                                      <p:tn val="60"/>
                                    </p:cond>
                                  </p:endCondLst>
                                  <p:childTnLst>
                                    <p:set>
                                      <p:cBhvr>
                                        <p:cTn id="61" dur="1" fill="hold">
                                          <p:stCondLst>
                                            <p:cond delay="0"/>
                                          </p:stCondLst>
                                        </p:cTn>
                                        <p:tgtEl>
                                          <p:spTgt spid="71"/>
                                        </p:tgtEl>
                                        <p:attrNameLst>
                                          <p:attrName>style.visibility</p:attrName>
                                        </p:attrNameLst>
                                      </p:cBhvr>
                                      <p:to>
                                        <p:strVal val="visible"/>
                                      </p:to>
                                    </p:set>
                                    <p:animEffect transition="in" filter="fade">
                                      <p:cBhvr>
                                        <p:cTn id="62" dur="500"/>
                                        <p:tgtEl>
                                          <p:spTgt spid="71"/>
                                        </p:tgtEl>
                                      </p:cBhvr>
                                    </p:animEffect>
                                  </p:childTnLst>
                                </p:cTn>
                              </p:par>
                              <p:par>
                                <p:cTn id="63" presetID="10" presetClass="entr" presetSubtype="0" fill="hold" grpId="0" nodeType="withEffect" nodePh="1">
                                  <p:stCondLst>
                                    <p:cond delay="0"/>
                                  </p:stCondLst>
                                  <p:endCondLst>
                                    <p:cond evt="begin" delay="0">
                                      <p:tn val="63"/>
                                    </p:cond>
                                  </p:endCondLst>
                                  <p:childTnLst>
                                    <p:set>
                                      <p:cBhvr>
                                        <p:cTn id="64" dur="1" fill="hold">
                                          <p:stCondLst>
                                            <p:cond delay="0"/>
                                          </p:stCondLst>
                                        </p:cTn>
                                        <p:tgtEl>
                                          <p:spTgt spid="72"/>
                                        </p:tgtEl>
                                        <p:attrNameLst>
                                          <p:attrName>style.visibility</p:attrName>
                                        </p:attrNameLst>
                                      </p:cBhvr>
                                      <p:to>
                                        <p:strVal val="visible"/>
                                      </p:to>
                                    </p:set>
                                    <p:animEffect transition="in" filter="fade">
                                      <p:cBhvr>
                                        <p:cTn id="65" dur="500"/>
                                        <p:tgtEl>
                                          <p:spTgt spid="72"/>
                                        </p:tgtEl>
                                      </p:cBhvr>
                                    </p:animEffect>
                                  </p:childTnLst>
                                </p:cTn>
                              </p:par>
                              <p:par>
                                <p:cTn id="66" presetID="10" presetClass="entr" presetSubtype="0" fill="hold" grpId="0" nodeType="withEffect" nodePh="1">
                                  <p:stCondLst>
                                    <p:cond delay="0"/>
                                  </p:stCondLst>
                                  <p:endCondLst>
                                    <p:cond evt="begin" delay="0">
                                      <p:tn val="66"/>
                                    </p:cond>
                                  </p:endCondLst>
                                  <p:childTnLst>
                                    <p:set>
                                      <p:cBhvr>
                                        <p:cTn id="67" dur="1" fill="hold">
                                          <p:stCondLst>
                                            <p:cond delay="0"/>
                                          </p:stCondLst>
                                        </p:cTn>
                                        <p:tgtEl>
                                          <p:spTgt spid="73"/>
                                        </p:tgtEl>
                                        <p:attrNameLst>
                                          <p:attrName>style.visibility</p:attrName>
                                        </p:attrNameLst>
                                      </p:cBhvr>
                                      <p:to>
                                        <p:strVal val="visible"/>
                                      </p:to>
                                    </p:set>
                                    <p:animEffect transition="in" filter="fade">
                                      <p:cBhvr>
                                        <p:cTn id="68" dur="500"/>
                                        <p:tgtEl>
                                          <p:spTgt spid="73"/>
                                        </p:tgtEl>
                                      </p:cBhvr>
                                    </p:animEffect>
                                  </p:childTnLst>
                                </p:cTn>
                              </p:par>
                              <p:par>
                                <p:cTn id="69" presetID="10" presetClass="entr" presetSubtype="0" fill="hold" grpId="0" nodeType="withEffect" nodePh="1">
                                  <p:stCondLst>
                                    <p:cond delay="0"/>
                                  </p:stCondLst>
                                  <p:endCondLst>
                                    <p:cond evt="begin" delay="0">
                                      <p:tn val="69"/>
                                    </p:cond>
                                  </p:endCondLst>
                                  <p:childTnLst>
                                    <p:set>
                                      <p:cBhvr>
                                        <p:cTn id="70" dur="1" fill="hold">
                                          <p:stCondLst>
                                            <p:cond delay="0"/>
                                          </p:stCondLst>
                                        </p:cTn>
                                        <p:tgtEl>
                                          <p:spTgt spid="74"/>
                                        </p:tgtEl>
                                        <p:attrNameLst>
                                          <p:attrName>style.visibility</p:attrName>
                                        </p:attrNameLst>
                                      </p:cBhvr>
                                      <p:to>
                                        <p:strVal val="visible"/>
                                      </p:to>
                                    </p:set>
                                    <p:animEffect transition="in" filter="fade">
                                      <p:cBhvr>
                                        <p:cTn id="71" dur="500"/>
                                        <p:tgtEl>
                                          <p:spTgt spid="74"/>
                                        </p:tgtEl>
                                      </p:cBhvr>
                                    </p:animEffect>
                                  </p:childTnLst>
                                </p:cTn>
                              </p:par>
                              <p:par>
                                <p:cTn id="72" presetID="10" presetClass="entr" presetSubtype="0" fill="hold" grpId="0" nodeType="withEffect" nodePh="1">
                                  <p:stCondLst>
                                    <p:cond delay="0"/>
                                  </p:stCondLst>
                                  <p:endCondLst>
                                    <p:cond evt="begin" delay="0">
                                      <p:tn val="72"/>
                                    </p:cond>
                                  </p:endCondLst>
                                  <p:childTnLst>
                                    <p:set>
                                      <p:cBhvr>
                                        <p:cTn id="73" dur="1" fill="hold">
                                          <p:stCondLst>
                                            <p:cond delay="0"/>
                                          </p:stCondLst>
                                        </p:cTn>
                                        <p:tgtEl>
                                          <p:spTgt spid="75"/>
                                        </p:tgtEl>
                                        <p:attrNameLst>
                                          <p:attrName>style.visibility</p:attrName>
                                        </p:attrNameLst>
                                      </p:cBhvr>
                                      <p:to>
                                        <p:strVal val="visible"/>
                                      </p:to>
                                    </p:set>
                                    <p:animEffect transition="in" filter="fade">
                                      <p:cBhvr>
                                        <p:cTn id="74"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9" grpId="0"/>
      <p:bldP spid="70" grpId="0"/>
      <p:bldP spid="71" grpId="0"/>
      <p:bldP spid="72" grpId="0"/>
      <p:bldP spid="73" grpId="0"/>
      <p:bldP spid="74" grpId="0"/>
      <p:bldP spid="7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p:txBody>
          <a:bodyPr/>
          <a:lstStyle/>
          <a:p>
            <a:r>
              <a:rPr lang="en-GB" sz="3600" dirty="0">
                <a:latin typeface="Twinkl" pitchFamily="50" charset="0"/>
              </a:rPr>
              <a:t>How do Honeybees communicate?</a:t>
            </a:r>
            <a:endParaRPr lang="en-GB" sz="3600" dirty="0">
              <a:latin typeface="+mn-lt"/>
            </a:endParaRPr>
          </a:p>
        </p:txBody>
      </p:sp>
      <p:sp>
        <p:nvSpPr>
          <p:cNvPr id="11" name="Rectangle 10"/>
          <p:cNvSpPr/>
          <p:nvPr/>
        </p:nvSpPr>
        <p:spPr>
          <a:xfrm>
            <a:off x="849334" y="5373097"/>
            <a:ext cx="3416139" cy="230832"/>
          </a:xfrm>
          <a:prstGeom prst="rect">
            <a:avLst/>
          </a:prstGeom>
        </p:spPr>
        <p:txBody>
          <a:bodyPr wrap="square">
            <a:spAutoFit/>
          </a:bodyPr>
          <a:lstStyle/>
          <a:p>
            <a:endParaRPr lang="en-GB" sz="900" dirty="0"/>
          </a:p>
        </p:txBody>
      </p:sp>
      <p:pic>
        <p:nvPicPr>
          <p:cNvPr id="4" name="Picture 3"/>
          <p:cNvPicPr>
            <a:picLocks noChangeAspect="1"/>
          </p:cNvPicPr>
          <p:nvPr/>
        </p:nvPicPr>
        <p:blipFill>
          <a:blip r:embed="rId2"/>
          <a:stretch>
            <a:fillRect/>
          </a:stretch>
        </p:blipFill>
        <p:spPr>
          <a:xfrm>
            <a:off x="543823" y="1637229"/>
            <a:ext cx="2908044" cy="2725148"/>
          </a:xfrm>
          <a:prstGeom prst="rect">
            <a:avLst/>
          </a:prstGeom>
        </p:spPr>
      </p:pic>
      <p:pic>
        <p:nvPicPr>
          <p:cNvPr id="13" name="Picture 12"/>
          <p:cNvPicPr>
            <a:picLocks noChangeAspect="1"/>
          </p:cNvPicPr>
          <p:nvPr/>
        </p:nvPicPr>
        <p:blipFill>
          <a:blip r:embed="rId3"/>
          <a:stretch>
            <a:fillRect/>
          </a:stretch>
        </p:blipFill>
        <p:spPr>
          <a:xfrm>
            <a:off x="5231383" y="1383944"/>
            <a:ext cx="3127519" cy="2932430"/>
          </a:xfrm>
          <a:prstGeom prst="rect">
            <a:avLst/>
          </a:prstGeom>
        </p:spPr>
      </p:pic>
      <p:pic>
        <p:nvPicPr>
          <p:cNvPr id="14" name="Picture 13"/>
          <p:cNvPicPr>
            <a:picLocks noChangeAspect="1"/>
          </p:cNvPicPr>
          <p:nvPr/>
        </p:nvPicPr>
        <p:blipFill>
          <a:blip r:embed="rId4"/>
          <a:stretch>
            <a:fillRect/>
          </a:stretch>
        </p:blipFill>
        <p:spPr>
          <a:xfrm>
            <a:off x="3451867" y="3637851"/>
            <a:ext cx="2240268" cy="2286198"/>
          </a:xfrm>
          <a:prstGeom prst="rect">
            <a:avLst/>
          </a:prstGeom>
        </p:spPr>
      </p:pic>
      <p:pic>
        <p:nvPicPr>
          <p:cNvPr id="5" name="Picture 4" descr="A logo with a person and a dog&#10;&#10;AI-generated content may be incorrect.">
            <a:extLst>
              <a:ext uri="{FF2B5EF4-FFF2-40B4-BE49-F238E27FC236}">
                <a16:creationId xmlns:a16="http://schemas.microsoft.com/office/drawing/2014/main" id="{E25C1783-8500-FE81-3F9A-1895568BFC80}"/>
              </a:ext>
            </a:extLst>
          </p:cNvPr>
          <p:cNvPicPr>
            <a:picLocks noChangeAspect="1"/>
          </p:cNvPicPr>
          <p:nvPr/>
        </p:nvPicPr>
        <p:blipFill>
          <a:blip r:embed="rId5"/>
          <a:stretch>
            <a:fillRect/>
          </a:stretch>
        </p:blipFill>
        <p:spPr>
          <a:xfrm>
            <a:off x="6611471" y="5608607"/>
            <a:ext cx="1636059" cy="425701"/>
          </a:xfrm>
          <a:prstGeom prst="rect">
            <a:avLst/>
          </a:prstGeom>
        </p:spPr>
      </p:pic>
    </p:spTree>
    <p:extLst>
      <p:ext uri="{BB962C8B-B14F-4D97-AF65-F5344CB8AC3E}">
        <p14:creationId xmlns:p14="http://schemas.microsoft.com/office/powerpoint/2010/main" val="2257462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nodePh="1">
                                  <p:stCondLst>
                                    <p:cond delay="0"/>
                                  </p:stCondLst>
                                  <p:endCondLst>
                                    <p:cond evt="begin" delay="0">
                                      <p:tn val="16"/>
                                    </p:cond>
                                  </p:end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Guidance.pptx" id="{34442D15-F5BB-4F73-9606-C8812E688AB8}" vid="{28CC8FB8-836C-49DA-A823-EC8BE3E5205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62B6A70D882D4CB40F1155640CB17E" ma:contentTypeVersion="13" ma:contentTypeDescription="Create a new document." ma:contentTypeScope="" ma:versionID="c83977a3d829ebec071b932d8958f33a">
  <xsd:schema xmlns:xsd="http://www.w3.org/2001/XMLSchema" xmlns:xs="http://www.w3.org/2001/XMLSchema" xmlns:p="http://schemas.microsoft.com/office/2006/metadata/properties" xmlns:ns2="aad9c5b2-81fa-457d-8f56-1d9b44a6a919" xmlns:ns3="bae8c4cb-859a-47f5-a0f2-f8245264fc8c" targetNamespace="http://schemas.microsoft.com/office/2006/metadata/properties" ma:root="true" ma:fieldsID="c4db4ec45ae10e6184d32aa9e04347a2" ns2:_="" ns3:_="">
    <xsd:import namespace="aad9c5b2-81fa-457d-8f56-1d9b44a6a919"/>
    <xsd:import namespace="bae8c4cb-859a-47f5-a0f2-f8245264fc8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d9c5b2-81fa-457d-8f56-1d9b44a6a9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adac5215-9cbf-48df-ac0a-ee216dfead4e"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ae8c4cb-859a-47f5-a0f2-f8245264fc8c"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e7aacb7-f569-4786-9e1b-ae5fe98c2eac}" ma:internalName="TaxCatchAll" ma:showField="CatchAllData" ma:web="bae8c4cb-859a-47f5-a0f2-f8245264fc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ad9c5b2-81fa-457d-8f56-1d9b44a6a919">
      <Terms xmlns="http://schemas.microsoft.com/office/infopath/2007/PartnerControls"/>
    </lcf76f155ced4ddcb4097134ff3c332f>
    <TaxCatchAll xmlns="bae8c4cb-859a-47f5-a0f2-f8245264fc8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43991A1-D52A-48E0-93D4-CA056B70FA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d9c5b2-81fa-457d-8f56-1d9b44a6a919"/>
    <ds:schemaRef ds:uri="bae8c4cb-859a-47f5-a0f2-f8245264fc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B7C2A3A-1013-4392-B7DE-040B9EE8226A}">
  <ds:schemaRefs>
    <ds:schemaRef ds:uri="http://schemas.microsoft.com/office/2006/metadata/properties"/>
    <ds:schemaRef ds:uri="http://schemas.microsoft.com/office/infopath/2007/PartnerControls"/>
    <ds:schemaRef ds:uri="aad9c5b2-81fa-457d-8f56-1d9b44a6a919"/>
    <ds:schemaRef ds:uri="bae8c4cb-859a-47f5-a0f2-f8245264fc8c"/>
  </ds:schemaRefs>
</ds:datastoreItem>
</file>

<file path=customXml/itemProps3.xml><?xml version="1.0" encoding="utf-8"?>
<ds:datastoreItem xmlns:ds="http://schemas.openxmlformats.org/officeDocument/2006/customXml" ds:itemID="{7E7D68D8-F16E-474F-84F6-F22E9F3204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Template</Template>
  <TotalTime>1361</TotalTime>
  <Words>920</Words>
  <Application>Microsoft Office PowerPoint</Application>
  <PresentationFormat>On-screen Show (4:3)</PresentationFormat>
  <Paragraphs>95</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Bees </vt:lpstr>
      <vt:lpstr>What do you know about Bees? </vt:lpstr>
      <vt:lpstr>What do you know about Bees? </vt:lpstr>
      <vt:lpstr>Species of bees </vt:lpstr>
      <vt:lpstr>Species of bees </vt:lpstr>
      <vt:lpstr>Species of bees </vt:lpstr>
      <vt:lpstr>Species of bees </vt:lpstr>
      <vt:lpstr>Honeybee anatomy</vt:lpstr>
      <vt:lpstr>How do Honeybees communicate?</vt:lpstr>
      <vt:lpstr>How do Honeybees communicate?</vt:lpstr>
      <vt:lpstr>How do Honeybees communicate?</vt:lpstr>
      <vt:lpstr>Why else do Honeybees communicate?</vt:lpstr>
      <vt:lpstr>Hive of the giant honey bee in Bangalore, India</vt:lpstr>
      <vt:lpstr>Some bee facts</vt:lpstr>
      <vt:lpstr>What can you do?</vt:lpstr>
      <vt:lpstr>Bee creative!</vt:lpstr>
      <vt:lpstr>Bee creative!</vt:lpstr>
      <vt:lpstr>Show me your bees     I hope you have enjoyed yourselves.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Tony Anderson</dc:creator>
  <cp:lastModifiedBy>Rachel Jackson</cp:lastModifiedBy>
  <cp:revision>69</cp:revision>
  <dcterms:created xsi:type="dcterms:W3CDTF">2019-10-09T10:36:16Z</dcterms:created>
  <dcterms:modified xsi:type="dcterms:W3CDTF">2026-02-17T13:28:08Z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0x0101003062B6A70D882D4CB40F1155640CB17E</vt:lpwstr>
  </property>
  <property fmtid="{D5CDD505-2E9C-101B-9397-08002B2CF9AE}" pid="3" name="MediaServiceImageTags">
    <vt:lpwstr/>
  </property>
</Properties>
</file>