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12"/>
  </p:notesMasterIdLst>
  <p:sldIdLst>
    <p:sldId id="294" r:id="rId7"/>
    <p:sldId id="291" r:id="rId8"/>
    <p:sldId id="296" r:id="rId9"/>
    <p:sldId id="293"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890"/>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E83E3-EAA3-5878-C182-D3A633C4A7D9}" v="4" dt="2023-09-05T09:54:37.783"/>
    <p1510:client id="{5C30E613-367F-4AE7-8FEA-3D79585DEBBA}" v="1" dt="2023-06-05T14:31:38.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7" d="100"/>
          <a:sy n="47" d="100"/>
        </p:scale>
        <p:origin x="104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b3e839f4b8bb0973" providerId="LiveId" clId="{5C30E613-367F-4AE7-8FEA-3D79585DEBBA}"/>
    <pc:docChg chg="custSel modSld">
      <pc:chgData name="Rachel Jackson" userId="b3e839f4b8bb0973" providerId="LiveId" clId="{5C30E613-367F-4AE7-8FEA-3D79585DEBBA}" dt="2023-06-12T15:39:59.122" v="64" actId="255"/>
      <pc:docMkLst>
        <pc:docMk/>
      </pc:docMkLst>
      <pc:sldChg chg="modSp mod">
        <pc:chgData name="Rachel Jackson" userId="b3e839f4b8bb0973" providerId="LiveId" clId="{5C30E613-367F-4AE7-8FEA-3D79585DEBBA}" dt="2023-06-05T14:31:39.001" v="50" actId="27636"/>
        <pc:sldMkLst>
          <pc:docMk/>
          <pc:sldMk cId="3870157772" sldId="293"/>
        </pc:sldMkLst>
        <pc:spChg chg="mod">
          <ac:chgData name="Rachel Jackson" userId="b3e839f4b8bb0973" providerId="LiveId" clId="{5C30E613-367F-4AE7-8FEA-3D79585DEBBA}" dt="2023-06-05T14:31:39.001" v="50" actId="27636"/>
          <ac:spMkLst>
            <pc:docMk/>
            <pc:sldMk cId="3870157772" sldId="293"/>
            <ac:spMk id="2" creationId="{FBA3928F-3C55-1D16-26FB-3CC584A00BC2}"/>
          </ac:spMkLst>
        </pc:spChg>
      </pc:sldChg>
      <pc:sldChg chg="modSp mod">
        <pc:chgData name="Rachel Jackson" userId="b3e839f4b8bb0973" providerId="LiveId" clId="{5C30E613-367F-4AE7-8FEA-3D79585DEBBA}" dt="2023-06-12T15:39:59.122" v="64" actId="255"/>
        <pc:sldMkLst>
          <pc:docMk/>
          <pc:sldMk cId="1743005991" sldId="294"/>
        </pc:sldMkLst>
        <pc:spChg chg="mod">
          <ac:chgData name="Rachel Jackson" userId="b3e839f4b8bb0973" providerId="LiveId" clId="{5C30E613-367F-4AE7-8FEA-3D79585DEBBA}" dt="2023-06-12T15:39:59.122" v="64" actId="255"/>
          <ac:spMkLst>
            <pc:docMk/>
            <pc:sldMk cId="1743005991" sldId="294"/>
            <ac:spMk id="3" creationId="{00000000-0000-0000-0000-000000000000}"/>
          </ac:spMkLst>
        </pc:spChg>
      </pc:sldChg>
      <pc:sldChg chg="modSp mod">
        <pc:chgData name="Rachel Jackson" userId="b3e839f4b8bb0973" providerId="LiveId" clId="{5C30E613-367F-4AE7-8FEA-3D79585DEBBA}" dt="2023-06-05T14:32:18.023" v="53" actId="113"/>
        <pc:sldMkLst>
          <pc:docMk/>
          <pc:sldMk cId="1225751508" sldId="296"/>
        </pc:sldMkLst>
        <pc:spChg chg="mod">
          <ac:chgData name="Rachel Jackson" userId="b3e839f4b8bb0973" providerId="LiveId" clId="{5C30E613-367F-4AE7-8FEA-3D79585DEBBA}" dt="2023-06-05T14:26:27.879" v="26" actId="14100"/>
          <ac:spMkLst>
            <pc:docMk/>
            <pc:sldMk cId="1225751508" sldId="296"/>
            <ac:spMk id="2" creationId="{51A15EC5-584A-4820-B2DC-78EA6833803A}"/>
          </ac:spMkLst>
        </pc:spChg>
        <pc:spChg chg="mod">
          <ac:chgData name="Rachel Jackson" userId="b3e839f4b8bb0973" providerId="LiveId" clId="{5C30E613-367F-4AE7-8FEA-3D79585DEBBA}" dt="2023-06-05T14:32:18.023" v="53" actId="113"/>
          <ac:spMkLst>
            <pc:docMk/>
            <pc:sldMk cId="1225751508" sldId="296"/>
            <ac:spMk id="7" creationId="{0477D801-1F1C-BB48-D718-6D9E48CBA664}"/>
          </ac:spMkLst>
        </pc:spChg>
        <pc:spChg chg="mod">
          <ac:chgData name="Rachel Jackson" userId="b3e839f4b8bb0973" providerId="LiveId" clId="{5C30E613-367F-4AE7-8FEA-3D79585DEBBA}" dt="2023-06-05T14:26:44.522" v="27" actId="14100"/>
          <ac:spMkLst>
            <pc:docMk/>
            <pc:sldMk cId="1225751508" sldId="296"/>
            <ac:spMk id="10" creationId="{6321500E-EC42-F1FE-F1DB-E5060784AAB0}"/>
          </ac:spMkLst>
        </pc:spChg>
        <pc:spChg chg="mod">
          <ac:chgData name="Rachel Jackson" userId="b3e839f4b8bb0973" providerId="LiveId" clId="{5C30E613-367F-4AE7-8FEA-3D79585DEBBA}" dt="2023-06-05T14:26:54.371" v="28" actId="14100"/>
          <ac:spMkLst>
            <pc:docMk/>
            <pc:sldMk cId="1225751508" sldId="296"/>
            <ac:spMk id="13" creationId="{8121FF0C-B03F-E84A-2A1A-9EE2C4FE1691}"/>
          </ac:spMkLst>
        </pc:spChg>
        <pc:picChg chg="mod">
          <ac:chgData name="Rachel Jackson" userId="b3e839f4b8bb0973" providerId="LiveId" clId="{5C30E613-367F-4AE7-8FEA-3D79585DEBBA}" dt="2023-06-05T14:26:59.581" v="30" actId="1076"/>
          <ac:picMkLst>
            <pc:docMk/>
            <pc:sldMk cId="1225751508" sldId="296"/>
            <ac:picMk id="8" creationId="{0815F6E9-FB41-529D-429F-04593DA5B96D}"/>
          </ac:picMkLst>
        </pc:picChg>
        <pc:picChg chg="mod">
          <ac:chgData name="Rachel Jackson" userId="b3e839f4b8bb0973" providerId="LiveId" clId="{5C30E613-367F-4AE7-8FEA-3D79585DEBBA}" dt="2023-06-05T14:26:56.815" v="29" actId="1076"/>
          <ac:picMkLst>
            <pc:docMk/>
            <pc:sldMk cId="1225751508" sldId="296"/>
            <ac:picMk id="11" creationId="{A5CAFA28-C794-360C-D717-BCDB7520F509}"/>
          </ac:picMkLst>
        </pc:picChg>
      </pc:sldChg>
      <pc:sldChg chg="addSp modSp mod">
        <pc:chgData name="Rachel Jackson" userId="b3e839f4b8bb0973" providerId="LiveId" clId="{5C30E613-367F-4AE7-8FEA-3D79585DEBBA}" dt="2023-06-05T14:38:25.280" v="63" actId="14100"/>
        <pc:sldMkLst>
          <pc:docMk/>
          <pc:sldMk cId="1885842269" sldId="297"/>
        </pc:sldMkLst>
        <pc:spChg chg="mod">
          <ac:chgData name="Rachel Jackson" userId="b3e839f4b8bb0973" providerId="LiveId" clId="{5C30E613-367F-4AE7-8FEA-3D79585DEBBA}" dt="2023-06-05T14:33:37.829" v="61" actId="20577"/>
          <ac:spMkLst>
            <pc:docMk/>
            <pc:sldMk cId="1885842269" sldId="297"/>
            <ac:spMk id="4" creationId="{7059E2DF-B011-D940-82FB-172A1160A161}"/>
          </ac:spMkLst>
        </pc:spChg>
        <pc:picChg chg="add mod">
          <ac:chgData name="Rachel Jackson" userId="b3e839f4b8bb0973" providerId="LiveId" clId="{5C30E613-367F-4AE7-8FEA-3D79585DEBBA}" dt="2023-06-05T14:31:49.174" v="52" actId="1076"/>
          <ac:picMkLst>
            <pc:docMk/>
            <pc:sldMk cId="1885842269" sldId="297"/>
            <ac:picMk id="3" creationId="{EB194CCF-59C9-DBE7-C70A-60604815BBCB}"/>
          </ac:picMkLst>
        </pc:picChg>
        <pc:picChg chg="mod">
          <ac:chgData name="Rachel Jackson" userId="b3e839f4b8bb0973" providerId="LiveId" clId="{5C30E613-367F-4AE7-8FEA-3D79585DEBBA}" dt="2023-06-05T14:38:25.280" v="63" actId="14100"/>
          <ac:picMkLst>
            <pc:docMk/>
            <pc:sldMk cId="1885842269" sldId="297"/>
            <ac:picMk id="11" creationId="{C4B2EBF9-8FDF-14D3-1B99-908720E424DD}"/>
          </ac:picMkLst>
        </pc:picChg>
      </pc:sldChg>
    </pc:docChg>
  </pc:docChgLst>
  <pc:docChgLst>
    <pc:chgData name="Rachel Jackson" userId="S::rachel@humanimaltrust.onmicrosoft.com::d840a2f6-06d0-44a6-b007-9fa5591c9407" providerId="AD" clId="Web-{129E83E3-EAA3-5878-C182-D3A633C4A7D9}"/>
    <pc:docChg chg="modSld">
      <pc:chgData name="Rachel Jackson" userId="S::rachel@humanimaltrust.onmicrosoft.com::d840a2f6-06d0-44a6-b007-9fa5591c9407" providerId="AD" clId="Web-{129E83E3-EAA3-5878-C182-D3A633C4A7D9}" dt="2023-09-05T09:54:37.783" v="4" actId="1076"/>
      <pc:docMkLst>
        <pc:docMk/>
      </pc:docMkLst>
      <pc:sldChg chg="modSp">
        <pc:chgData name="Rachel Jackson" userId="S::rachel@humanimaltrust.onmicrosoft.com::d840a2f6-06d0-44a6-b007-9fa5591c9407" providerId="AD" clId="Web-{129E83E3-EAA3-5878-C182-D3A633C4A7D9}" dt="2023-09-05T09:54:37.783" v="4" actId="1076"/>
        <pc:sldMkLst>
          <pc:docMk/>
          <pc:sldMk cId="1743005991" sldId="294"/>
        </pc:sldMkLst>
        <pc:spChg chg="mod">
          <ac:chgData name="Rachel Jackson" userId="S::rachel@humanimaltrust.onmicrosoft.com::d840a2f6-06d0-44a6-b007-9fa5591c9407" providerId="AD" clId="Web-{129E83E3-EAA3-5878-C182-D3A633C4A7D9}" dt="2023-09-05T09:54:30.158" v="3" actId="14100"/>
          <ac:spMkLst>
            <pc:docMk/>
            <pc:sldMk cId="1743005991" sldId="294"/>
            <ac:spMk id="3" creationId="{00000000-0000-0000-0000-000000000000}"/>
          </ac:spMkLst>
        </pc:spChg>
        <pc:spChg chg="mod">
          <ac:chgData name="Rachel Jackson" userId="S::rachel@humanimaltrust.onmicrosoft.com::d840a2f6-06d0-44a6-b007-9fa5591c9407" providerId="AD" clId="Web-{129E83E3-EAA3-5878-C182-D3A633C4A7D9}" dt="2023-09-05T09:54:37.783" v="4" actId="1076"/>
          <ac:spMkLst>
            <pc:docMk/>
            <pc:sldMk cId="1743005991" sldId="294"/>
            <ac:spMk id="4" creationId="{00000000-0000-0000-0000-000000000000}"/>
          </ac:spMkLst>
        </pc:spChg>
        <pc:spChg chg="mod">
          <ac:chgData name="Rachel Jackson" userId="S::rachel@humanimaltrust.onmicrosoft.com::d840a2f6-06d0-44a6-b007-9fa5591c9407" providerId="AD" clId="Web-{129E83E3-EAA3-5878-C182-D3A633C4A7D9}" dt="2023-09-05T09:54:25.892" v="2" actId="20577"/>
          <ac:spMkLst>
            <pc:docMk/>
            <pc:sldMk cId="1743005991" sldId="294"/>
            <ac:spMk id="5" creationId="{1DCF2876-6201-F142-9299-95F60BEF805C}"/>
          </ac:spMkLst>
        </pc:spChg>
      </pc:sldChg>
      <pc:sldChg chg="modSp">
        <pc:chgData name="Rachel Jackson" userId="S::rachel@humanimaltrust.onmicrosoft.com::d840a2f6-06d0-44a6-b007-9fa5591c9407" providerId="AD" clId="Web-{129E83E3-EAA3-5878-C182-D3A633C4A7D9}" dt="2023-09-05T09:53:55.219" v="1" actId="20577"/>
        <pc:sldMkLst>
          <pc:docMk/>
          <pc:sldMk cId="1885842269" sldId="297"/>
        </pc:sldMkLst>
        <pc:spChg chg="mod">
          <ac:chgData name="Rachel Jackson" userId="S::rachel@humanimaltrust.onmicrosoft.com::d840a2f6-06d0-44a6-b007-9fa5591c9407" providerId="AD" clId="Web-{129E83E3-EAA3-5878-C182-D3A633C4A7D9}" dt="2023-09-05T09:53:55.219" v="1" actId="20577"/>
          <ac:spMkLst>
            <pc:docMk/>
            <pc:sldMk cId="1885842269" sldId="297"/>
            <ac:spMk id="4" creationId="{7059E2DF-B011-D940-82FB-172A1160A1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2A6AD-EB7D-4260-9D0C-E4458EE93472}" type="datetimeFigureOut">
              <a:rPr lang="en-GB" smtClean="0"/>
              <a:t>05/09/2023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953CA-D65F-4703-9EEC-647C6ABA8D10}" type="slidenum">
              <a:rPr lang="en-GB" smtClean="0"/>
              <a:t>‹#›</a:t>
            </a:fld>
            <a:endParaRPr lang="en-GB"/>
          </a:p>
        </p:txBody>
      </p:sp>
    </p:spTree>
    <p:extLst>
      <p:ext uri="{BB962C8B-B14F-4D97-AF65-F5344CB8AC3E}">
        <p14:creationId xmlns:p14="http://schemas.microsoft.com/office/powerpoint/2010/main" val="275317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93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answer is that the image on the left is of canine osteosarcoma, and the one on the right is of human osteosarcoma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Osteosarcoma is a type of bone cancer which occurs in both humans and dogs but the incident rate in dogs is approximately 10 times higher than in humans. In dogs, it is most commonly found in longer legged dog breeds such as greyhounds and boxers, whilst in humans it most commonly occurs in children and teenagers.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Owing to the genetic make up or genome of an osteosarcoma cell, they are so similar in humans and dogs that it would be very difficult to tell them apart. Despite these genetic and physiological similarities, not just osteosarcoma but for many other diseases such as cancer, diabetes, arthritis etc, human and veterinary medicine do not routinely share their knowledge or work together.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Humanimal</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Trust has helped to fund an ongoing research project at the University of Cambridge, in which researchers are looking for markers that may be able to predict the risk of a patient’s (human or animal) osteosarcoma spreading to other parts and organs of the body.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91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4</a:t>
            </a:fld>
            <a:endParaRPr lang="en-GB"/>
          </a:p>
        </p:txBody>
      </p:sp>
    </p:spTree>
    <p:extLst>
      <p:ext uri="{BB962C8B-B14F-4D97-AF65-F5344CB8AC3E}">
        <p14:creationId xmlns:p14="http://schemas.microsoft.com/office/powerpoint/2010/main" val="223931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5</a:t>
            </a:fld>
            <a:endParaRPr lang="en-GB"/>
          </a:p>
        </p:txBody>
      </p:sp>
    </p:spTree>
    <p:extLst>
      <p:ext uri="{BB962C8B-B14F-4D97-AF65-F5344CB8AC3E}">
        <p14:creationId xmlns:p14="http://schemas.microsoft.com/office/powerpoint/2010/main" val="355373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99C7-EB07-474A-C723-E0ED4818A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60A0AE-651A-80F2-F564-B4968EBEB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043A94-ABE3-8476-A18A-3B149A67024B}"/>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1CDBD8CC-CA4A-9F4D-AE7B-FEBAC02EE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D4E5B-27EB-789C-F68F-36674029BC49}"/>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178524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697F-708D-8213-FF8A-1AC4464328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2B4F52-41EB-F3E4-FD4C-9BB085D708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2D65A-6661-13E9-5E55-EFABAEA0639D}"/>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91783C70-EF6D-E29F-0364-090C370E1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E47D1-0D43-5748-A491-28D818A3D3D3}"/>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226302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D3A18-7992-DB38-8520-6E1FBD49D0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7CE101-4080-DF9D-A52E-281B6B2C44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62DA4-6A3A-719E-0EBA-8E0A6D013F5F}"/>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4906DF05-D3DE-2B51-4E0A-AD6F68970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42A23-48BB-9BD1-0A07-4FD77C0C9377}"/>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199009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384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047C9-9743-A842-8353-8C0BC23D7DF9}" type="datetime1">
              <a:rPr lang="en-GB" smtClean="0"/>
              <a:t>05/09/2023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9CAD57-8C9E-4053-888C-DFB8C558BE96}" type="slidenum">
              <a:rPr lang="en-GB" smtClean="0"/>
              <a:t>‹#›</a:t>
            </a:fld>
            <a:endParaRPr lang="en-GB" dirty="0"/>
          </a:p>
        </p:txBody>
      </p:sp>
    </p:spTree>
    <p:extLst>
      <p:ext uri="{BB962C8B-B14F-4D97-AF65-F5344CB8AC3E}">
        <p14:creationId xmlns:p14="http://schemas.microsoft.com/office/powerpoint/2010/main" val="381847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43620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36227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536290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633360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70276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90711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D195-8E61-5D51-BBC2-A5B416BC1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008EC0-90EF-6F2E-9384-98A8CC579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B80EC-48FD-43C0-7DDD-24CB717D771B}"/>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14291E83-0DAF-0668-B22E-1ED4A3B55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07871-1535-4D5A-DF08-F60C03D9572A}"/>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290829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170319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29854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897022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4" y="2259106"/>
            <a:ext cx="11181359" cy="1432392"/>
          </a:xfrm>
          <a:prstGeom prst="rect">
            <a:avLst/>
          </a:prstGeom>
        </p:spPr>
        <p:txBody>
          <a:bodyPr anchor="b"/>
          <a:lstStyle>
            <a:lvl1pPr algn="l">
              <a:defRPr sz="45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5" y="3886480"/>
            <a:ext cx="9144000" cy="76620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rgbClr val="2CAB6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a:p>
            <a:r>
              <a:rPr lang="en-US" sz="1200" b="0" dirty="0">
                <a:solidFill>
                  <a:srgbClr val="767777"/>
                </a:solidFill>
              </a:rPr>
              <a:t>00/00/00</a:t>
            </a:r>
          </a:p>
          <a:p>
            <a:endParaRPr lang="en-US" dirty="0"/>
          </a:p>
        </p:txBody>
      </p:sp>
    </p:spTree>
    <p:extLst>
      <p:ext uri="{BB962C8B-B14F-4D97-AF65-F5344CB8AC3E}">
        <p14:creationId xmlns:p14="http://schemas.microsoft.com/office/powerpoint/2010/main" val="33315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20664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537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3816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21850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42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696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460F-4E87-A735-D023-86A6171F8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6046E9-DC3A-15D0-D31C-47D58581C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67891-833C-A1FA-26AC-2003C24EA12D}"/>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9AB1277C-F2B5-9411-060E-CBD2E0E15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11DF8-4DDC-6940-B6E3-21A4EFA5811B}"/>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3790635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509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2115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3944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143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003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1772-837C-C74E-80B3-7CD181FDBA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272E7C-C2B4-2565-1605-691E10337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91BD3E-CC42-E72C-F974-AC24C235EA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6A5F90-0656-9B42-5D33-3C1279D3BB03}"/>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6" name="Footer Placeholder 5">
            <a:extLst>
              <a:ext uri="{FF2B5EF4-FFF2-40B4-BE49-F238E27FC236}">
                <a16:creationId xmlns:a16="http://schemas.microsoft.com/office/drawing/2014/main" id="{A196DEF9-D146-90A1-CFF9-2126F740F7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D7B95-621C-8550-A32D-F8BF00A75D87}"/>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347272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344-257D-A325-DB90-2E449F25EF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3F2D78-C7E9-64A1-76DB-EB8A1C611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1F1DA-7F68-B4E6-FAFB-4EEB5214D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2A1A25-6B62-AA58-F17A-5A0A6AB7F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5977FB-8036-6215-7C32-CE89F1232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A5295CB-58D1-9E91-136C-14F88F817BF7}"/>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8" name="Footer Placeholder 7">
            <a:extLst>
              <a:ext uri="{FF2B5EF4-FFF2-40B4-BE49-F238E27FC236}">
                <a16:creationId xmlns:a16="http://schemas.microsoft.com/office/drawing/2014/main" id="{207F89B6-7434-0325-2A24-0367BCC4EC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1993E7-5EDE-739A-BFFB-5B0E5C8184D0}"/>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4121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1956-7D85-6E14-8FA7-2D8E405E4F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3A5F64-8BA2-2165-97BA-E80BC302932A}"/>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4" name="Footer Placeholder 3">
            <a:extLst>
              <a:ext uri="{FF2B5EF4-FFF2-40B4-BE49-F238E27FC236}">
                <a16:creationId xmlns:a16="http://schemas.microsoft.com/office/drawing/2014/main" id="{3BED9A1F-C141-405B-345F-D6ACE122B8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411362-CA74-1EE1-443A-7C0E77D393B5}"/>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267115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243A9-2E8C-0A36-8E2A-29B80AFCA49C}"/>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3" name="Footer Placeholder 2">
            <a:extLst>
              <a:ext uri="{FF2B5EF4-FFF2-40B4-BE49-F238E27FC236}">
                <a16:creationId xmlns:a16="http://schemas.microsoft.com/office/drawing/2014/main" id="{954B92DF-2AEB-A648-EB46-5084816157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616317-AD46-537C-5533-7AACB9AAB6B6}"/>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30566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39EB-6457-08AF-7E32-A214A8451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A5FD0E-77E3-F91D-AD19-E57FCC2F6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3124A5-E134-24A1-7A75-35BE1E48D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985F6-D1E6-3FBE-3EB6-06DF27719462}"/>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6" name="Footer Placeholder 5">
            <a:extLst>
              <a:ext uri="{FF2B5EF4-FFF2-40B4-BE49-F238E27FC236}">
                <a16:creationId xmlns:a16="http://schemas.microsoft.com/office/drawing/2014/main" id="{366A829B-BE85-FE24-8317-63C520864B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D3FE50-0230-9A3E-F048-6C3529F3B945}"/>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365467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50DC-5CBE-2F8A-D20F-DFD5FE9E9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BEC58E-BE4D-BBB7-3E6F-FB1FEB8E6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39293D-C98E-AA26-7A7A-A14449B0C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EEE73-2C6C-7256-5A69-EBFC9D04033F}"/>
              </a:ext>
            </a:extLst>
          </p:cNvPr>
          <p:cNvSpPr>
            <a:spLocks noGrp="1"/>
          </p:cNvSpPr>
          <p:nvPr>
            <p:ph type="dt" sz="half" idx="10"/>
          </p:nvPr>
        </p:nvSpPr>
        <p:spPr/>
        <p:txBody>
          <a:bodyPr/>
          <a:lstStyle/>
          <a:p>
            <a:fld id="{CB8CF61F-4C83-4BD1-A4CF-DED39994DB9E}" type="datetimeFigureOut">
              <a:rPr lang="en-GB" smtClean="0"/>
              <a:t>05/09/2023</a:t>
            </a:fld>
            <a:endParaRPr lang="en-GB"/>
          </a:p>
        </p:txBody>
      </p:sp>
      <p:sp>
        <p:nvSpPr>
          <p:cNvPr id="6" name="Footer Placeholder 5">
            <a:extLst>
              <a:ext uri="{FF2B5EF4-FFF2-40B4-BE49-F238E27FC236}">
                <a16:creationId xmlns:a16="http://schemas.microsoft.com/office/drawing/2014/main" id="{8C5608AC-CDBA-E33F-05A1-410A90348D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56C45A-7C69-54D5-700C-D989AE1B107F}"/>
              </a:ext>
            </a:extLst>
          </p:cNvPr>
          <p:cNvSpPr>
            <a:spLocks noGrp="1"/>
          </p:cNvSpPr>
          <p:nvPr>
            <p:ph type="sldNum" sz="quarter" idx="12"/>
          </p:nvPr>
        </p:nvSpPr>
        <p:spPr/>
        <p:txBody>
          <a:bodyPr/>
          <a:lstStyle/>
          <a:p>
            <a:fld id="{D9F8EA67-2241-4716-B739-F4F6EB7918A1}" type="slidenum">
              <a:rPr lang="en-GB" smtClean="0"/>
              <a:t>‹#›</a:t>
            </a:fld>
            <a:endParaRPr lang="en-GB"/>
          </a:p>
        </p:txBody>
      </p:sp>
    </p:spTree>
    <p:extLst>
      <p:ext uri="{BB962C8B-B14F-4D97-AF65-F5344CB8AC3E}">
        <p14:creationId xmlns:p14="http://schemas.microsoft.com/office/powerpoint/2010/main" val="37642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43D75-C792-2790-E0AD-FA444A359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9BDD62-760B-BAAE-2C3D-AEE0C0C70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E1D55E-21D7-9E9F-9438-36191B187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CF61F-4C83-4BD1-A4CF-DED39994DB9E}" type="datetimeFigureOut">
              <a:rPr lang="en-GB" smtClean="0"/>
              <a:t>05/09/2023</a:t>
            </a:fld>
            <a:endParaRPr lang="en-GB"/>
          </a:p>
        </p:txBody>
      </p:sp>
      <p:sp>
        <p:nvSpPr>
          <p:cNvPr id="5" name="Footer Placeholder 4">
            <a:extLst>
              <a:ext uri="{FF2B5EF4-FFF2-40B4-BE49-F238E27FC236}">
                <a16:creationId xmlns:a16="http://schemas.microsoft.com/office/drawing/2014/main" id="{403FA4FC-B890-8AB7-6F43-BFA63BAAC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2D09E3-DE46-3B5C-0D67-D479B44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8EA67-2241-4716-B739-F4F6EB7918A1}" type="slidenum">
              <a:rPr lang="en-GB" smtClean="0"/>
              <a:t>‹#›</a:t>
            </a:fld>
            <a:endParaRPr lang="en-GB"/>
          </a:p>
        </p:txBody>
      </p:sp>
    </p:spTree>
    <p:extLst>
      <p:ext uri="{BB962C8B-B14F-4D97-AF65-F5344CB8AC3E}">
        <p14:creationId xmlns:p14="http://schemas.microsoft.com/office/powerpoint/2010/main" val="421309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ACA64-47D4-4893-9AAB-94BA7D3B88ED}" type="datetimeFigureOut">
              <a:rPr lang="en-GB" smtClean="0"/>
              <a:t>05/09/2023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F146A-6F25-4D2A-927C-9B8737FE9799}" type="slidenum">
              <a:rPr lang="en-GB" smtClean="0"/>
              <a:t>‹#›</a:t>
            </a:fld>
            <a:endParaRPr lang="en-GB"/>
          </a:p>
        </p:txBody>
      </p:sp>
      <p:pic>
        <p:nvPicPr>
          <p:cNvPr id="7" name="Picture 6">
            <a:extLst>
              <a:ext uri="{FF2B5EF4-FFF2-40B4-BE49-F238E27FC236}">
                <a16:creationId xmlns:a16="http://schemas.microsoft.com/office/drawing/2014/main" id="{A99078C1-62C8-4514-944B-723A0FD48E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68065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9/5/2023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E7E23560-456D-4300-85F0-F601CC3065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72660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Egv9W5XKii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30952" y="772412"/>
            <a:ext cx="6813641" cy="2767611"/>
          </a:xfrm>
        </p:spPr>
        <p:txBody>
          <a:bodyPr anchor="ctr">
            <a:noAutofit/>
          </a:bodyPr>
          <a:lstStyle/>
          <a:p>
            <a:pPr algn="ctr">
              <a:lnSpc>
                <a:spcPct val="100000"/>
              </a:lnSpc>
            </a:pPr>
            <a:r>
              <a:rPr lang="en-GB" sz="5400" dirty="0">
                <a:solidFill>
                  <a:srgbClr val="3786CD"/>
                </a:solidFill>
                <a:latin typeface="VAGRundschriftD" panose="00000500000000000000" pitchFamily="50" charset="0"/>
              </a:rPr>
              <a:t>Osteosarcoma in humans and dogs</a:t>
            </a:r>
          </a:p>
        </p:txBody>
      </p:sp>
      <p:sp>
        <p:nvSpPr>
          <p:cNvPr id="4" name="Subtitle 3"/>
          <p:cNvSpPr>
            <a:spLocks noGrp="1"/>
          </p:cNvSpPr>
          <p:nvPr>
            <p:ph type="subTitle" idx="1"/>
          </p:nvPr>
        </p:nvSpPr>
        <p:spPr>
          <a:xfrm>
            <a:off x="8022514" y="6468688"/>
            <a:ext cx="3613639" cy="250370"/>
          </a:xfrm>
        </p:spPr>
        <p:txBody>
          <a:bodyPr vert="horz" lIns="68580" tIns="34290" rIns="68580" bIns="34290" rtlCol="0" anchor="t">
            <a:normAutofit/>
          </a:bodyPr>
          <a:lstStyle/>
          <a:p>
            <a:pPr algn="ctr"/>
            <a:r>
              <a:rPr lang="en-GB" sz="1050" dirty="0">
                <a:solidFill>
                  <a:schemeClr val="tx1">
                    <a:lumMod val="75000"/>
                    <a:lumOff val="25000"/>
                  </a:schemeClr>
                </a:solidFill>
                <a:latin typeface="VAGRundschriftDLig"/>
              </a:rPr>
              <a:t>Registered Charity </a:t>
            </a:r>
            <a:r>
              <a:rPr lang="en-GB" sz="1050" dirty="0" err="1">
                <a:solidFill>
                  <a:schemeClr val="tx1">
                    <a:lumMod val="75000"/>
                    <a:lumOff val="25000"/>
                  </a:schemeClr>
                </a:solidFill>
                <a:latin typeface="VAGRundschriftDLig"/>
              </a:rPr>
              <a:t>No.s</a:t>
            </a:r>
            <a:r>
              <a:rPr lang="en-GB" sz="1050" dirty="0">
                <a:solidFill>
                  <a:schemeClr val="tx1">
                    <a:lumMod val="75000"/>
                    <a:lumOff val="25000"/>
                  </a:schemeClr>
                </a:solidFill>
                <a:latin typeface="VAGRundschriftDLig"/>
              </a:rPr>
              <a:t>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3595563" y="3417226"/>
            <a:ext cx="4884421" cy="644738"/>
          </a:xfrm>
          <a:prstGeom prst="rect">
            <a:avLst/>
          </a:prstGeom>
        </p:spPr>
        <p:txBody>
          <a:bodyPr lIns="91440" tIns="45720" rIns="91440" bIns="45720"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200" dirty="0">
              <a:latin typeface="VAGRundschriftD" panose="00000500000000000000" pitchFamily="50" charset="0"/>
            </a:endParaRPr>
          </a:p>
        </p:txBody>
      </p:sp>
    </p:spTree>
    <p:extLst>
      <p:ext uri="{BB962C8B-B14F-4D97-AF65-F5344CB8AC3E}">
        <p14:creationId xmlns:p14="http://schemas.microsoft.com/office/powerpoint/2010/main" val="174300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15EC5-584A-4820-B2DC-78EA6833803A}"/>
              </a:ext>
            </a:extLst>
          </p:cNvPr>
          <p:cNvSpPr txBox="1"/>
          <p:nvPr/>
        </p:nvSpPr>
        <p:spPr>
          <a:xfrm>
            <a:off x="3487215" y="1580746"/>
            <a:ext cx="5423925" cy="457214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2400" b="0" i="0" u="none" strike="noStrike" kern="100" cap="none" spc="0" normalizeH="0" baseline="0" noProof="0" dirty="0">
                <a:ln>
                  <a:noFill/>
                </a:ln>
                <a:solidFill>
                  <a:prstClr val="black"/>
                </a:solidFill>
                <a:effectLst/>
                <a:uLnTx/>
                <a:uFillTx/>
                <a:latin typeface="VAGRundschriftDLig" panose="00000400000000000000" pitchFamily="50" charset="0"/>
                <a:ea typeface="Calibri" panose="020F0502020204030204" pitchFamily="34" charset="0"/>
                <a:cs typeface="Times New Roman" panose="02020603050405020304" pitchFamily="18" charset="0"/>
              </a:rPr>
              <a:t>Osteosarcoma is a type of bone cancer which occurs in both humans and dogs but the incident rate in dogs is approximately 10 times higher than in humans.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GB" sz="2400" b="0" i="0" u="none" strike="noStrike" kern="100" cap="none" spc="0" normalizeH="0" baseline="0" noProof="0" dirty="0">
              <a:ln>
                <a:noFill/>
              </a:ln>
              <a:solidFill>
                <a:prstClr val="black"/>
              </a:solidFill>
              <a:effectLst/>
              <a:uLnTx/>
              <a:uFillTx/>
              <a:latin typeface="VAGRundschriftDLig" panose="00000400000000000000" pitchFamily="50"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2400" b="0" i="0" u="none" strike="noStrike" kern="100" cap="none" spc="0" normalizeH="0" baseline="0" noProof="0" dirty="0">
                <a:ln>
                  <a:noFill/>
                </a:ln>
                <a:solidFill>
                  <a:prstClr val="black"/>
                </a:solidFill>
                <a:effectLst/>
                <a:uLnTx/>
                <a:uFillTx/>
                <a:latin typeface="VAGRundschriftDLig" panose="00000400000000000000" pitchFamily="50" charset="0"/>
                <a:ea typeface="Calibri" panose="020F0502020204030204" pitchFamily="34" charset="0"/>
                <a:cs typeface="Times New Roman" panose="02020603050405020304" pitchFamily="18" charset="0"/>
              </a:rPr>
              <a:t>In dogs, it is most commonly found in longer legged dog breeds such as greyhounds and boxers, whilst in humans it most commonly occurs in children and teenagers.</a:t>
            </a:r>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2152650" y="36512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84A1"/>
                </a:solidFill>
                <a:latin typeface="VAGRundschriftD" panose="00000500000000000000" pitchFamily="50" charset="0"/>
                <a:cs typeface="Calibri" charset="0"/>
              </a:rPr>
              <a:t>What is Osteosarcoma?</a:t>
            </a:r>
            <a:endParaRPr lang="en-GB" dirty="0">
              <a:solidFill>
                <a:prstClr val="black"/>
              </a:solidFill>
              <a:latin typeface="VAGRundschriftDLig" panose="00000400000000000000" pitchFamily="50" charset="0"/>
            </a:endParaRPr>
          </a:p>
        </p:txBody>
      </p:sp>
      <p:pic>
        <p:nvPicPr>
          <p:cNvPr id="4" name="Picture 4" descr="Image result for greyhound silhouette">
            <a:extLst>
              <a:ext uri="{FF2B5EF4-FFF2-40B4-BE49-F238E27FC236}">
                <a16:creationId xmlns:a16="http://schemas.microsoft.com/office/drawing/2014/main" id="{119BFC4E-04E9-D668-E58A-6BAC541C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50" y="4295902"/>
            <a:ext cx="2469006" cy="1673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uman silhouette">
            <a:extLst>
              <a:ext uri="{FF2B5EF4-FFF2-40B4-BE49-F238E27FC236}">
                <a16:creationId xmlns:a16="http://schemas.microsoft.com/office/drawing/2014/main" id="{083F1B4B-B0F6-666F-21BA-6506D2E5E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3" t="14647" r="24767"/>
          <a:stretch/>
        </p:blipFill>
        <p:spPr bwMode="auto">
          <a:xfrm>
            <a:off x="10007107" y="547810"/>
            <a:ext cx="1192696" cy="3819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6975BB-A4F3-2F10-C474-B6FEFDFAA2E7}"/>
              </a:ext>
            </a:extLst>
          </p:cNvPr>
          <p:cNvPicPr>
            <a:picLocks noChangeAspect="1"/>
          </p:cNvPicPr>
          <p:nvPr/>
        </p:nvPicPr>
        <p:blipFill>
          <a:blip r:embed="rId5"/>
          <a:stretch>
            <a:fillRect/>
          </a:stretch>
        </p:blipFill>
        <p:spPr>
          <a:xfrm>
            <a:off x="10270082" y="6064254"/>
            <a:ext cx="1859441" cy="804742"/>
          </a:xfrm>
          <a:prstGeom prst="rect">
            <a:avLst/>
          </a:prstGeom>
        </p:spPr>
      </p:pic>
    </p:spTree>
    <p:extLst>
      <p:ext uri="{BB962C8B-B14F-4D97-AF65-F5344CB8AC3E}">
        <p14:creationId xmlns:p14="http://schemas.microsoft.com/office/powerpoint/2010/main" val="238774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15EC5-584A-4820-B2DC-78EA6833803A}"/>
              </a:ext>
            </a:extLst>
          </p:cNvPr>
          <p:cNvSpPr txBox="1"/>
          <p:nvPr/>
        </p:nvSpPr>
        <p:spPr>
          <a:xfrm>
            <a:off x="1966452" y="1580746"/>
            <a:ext cx="773798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VAGRundschriftDLig" panose="00000400000000000000" pitchFamily="50" charset="0"/>
                <a:ea typeface="+mn-ea"/>
                <a:cs typeface="+mn-cs"/>
              </a:rPr>
              <a:t>The two micrographs below are both of an osteosarcoma (a type of bone cancer) cell (but at different magnifications). One is from a human, the other is from a dog – but which is which?</a:t>
            </a:r>
          </a:p>
        </p:txBody>
      </p:sp>
      <p:sp>
        <p:nvSpPr>
          <p:cNvPr id="3" name="Title 1">
            <a:extLst>
              <a:ext uri="{FF2B5EF4-FFF2-40B4-BE49-F238E27FC236}">
                <a16:creationId xmlns:a16="http://schemas.microsoft.com/office/drawing/2014/main" id="{59BA9F9B-95FD-47D0-AF23-0F714DBDCAD8}"/>
              </a:ext>
            </a:extLst>
          </p:cNvPr>
          <p:cNvSpPr txBox="1">
            <a:spLocks/>
          </p:cNvSpPr>
          <p:nvPr/>
        </p:nvSpPr>
        <p:spPr>
          <a:xfrm>
            <a:off x="2152650" y="36512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dirty="0">
              <a:solidFill>
                <a:prstClr val="black"/>
              </a:solidFill>
              <a:latin typeface="VAGRundschriftDLig" panose="00000400000000000000" pitchFamily="50" charset="0"/>
            </a:endParaRPr>
          </a:p>
        </p:txBody>
      </p:sp>
      <p:pic>
        <p:nvPicPr>
          <p:cNvPr id="4" name="Picture 4" descr="Image result for greyhound silhouette">
            <a:extLst>
              <a:ext uri="{FF2B5EF4-FFF2-40B4-BE49-F238E27FC236}">
                <a16:creationId xmlns:a16="http://schemas.microsoft.com/office/drawing/2014/main" id="{119BFC4E-04E9-D668-E58A-6BAC541C0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74" y="3251482"/>
            <a:ext cx="1864711" cy="1263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uman silhouette">
            <a:extLst>
              <a:ext uri="{FF2B5EF4-FFF2-40B4-BE49-F238E27FC236}">
                <a16:creationId xmlns:a16="http://schemas.microsoft.com/office/drawing/2014/main" id="{083F1B4B-B0F6-666F-21BA-6506D2E5E1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3" t="14647" r="24767"/>
          <a:stretch/>
        </p:blipFill>
        <p:spPr bwMode="auto">
          <a:xfrm>
            <a:off x="9967351" y="2589828"/>
            <a:ext cx="891859" cy="25207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77D801-1F1C-BB48-D718-6D9E48CBA664}"/>
              </a:ext>
            </a:extLst>
          </p:cNvPr>
          <p:cNvSpPr txBox="1"/>
          <p:nvPr/>
        </p:nvSpPr>
        <p:spPr>
          <a:xfrm>
            <a:off x="1661652" y="255578"/>
            <a:ext cx="8475406" cy="1200329"/>
          </a:xfrm>
          <a:prstGeom prst="rect">
            <a:avLst/>
          </a:prstGeom>
          <a:noFill/>
        </p:spPr>
        <p:txBody>
          <a:bodyPr wrap="square">
            <a:spAutoFit/>
          </a:bodyPr>
          <a:lstStyle/>
          <a:p>
            <a:pPr algn="ctr"/>
            <a:r>
              <a:rPr kumimoji="0" lang="pt-PT" sz="3600" b="1" i="0" u="none" strike="noStrike" kern="1200" cap="none" spc="0" normalizeH="0" baseline="0" noProof="0" dirty="0">
                <a:ln>
                  <a:noFill/>
                </a:ln>
                <a:solidFill>
                  <a:srgbClr val="0084A1"/>
                </a:solidFill>
                <a:effectLst/>
                <a:uLnTx/>
                <a:uFillTx/>
                <a:latin typeface="VAGRundschriftD" panose="00000500000000000000" pitchFamily="50" charset="0"/>
                <a:cs typeface="Calibri" charset="0"/>
              </a:rPr>
              <a:t>Osteosarcoma - the case for case studies and One Medicine</a:t>
            </a:r>
            <a:endParaRPr lang="en-GB" b="1" dirty="0"/>
          </a:p>
        </p:txBody>
      </p:sp>
      <p:pic>
        <p:nvPicPr>
          <p:cNvPr id="8" name="Picture 7" descr="C:\Users\Dineke\AppData\Local\Microsoft\Windows\Temporary Internet Files\Content.Outlook\2E7OKLF8\OSA_WSC (004).JPG">
            <a:extLst>
              <a:ext uri="{FF2B5EF4-FFF2-40B4-BE49-F238E27FC236}">
                <a16:creationId xmlns:a16="http://schemas.microsoft.com/office/drawing/2014/main" id="{0815F6E9-FB41-529D-429F-04593DA5B9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86972" y="3175602"/>
            <a:ext cx="2832345" cy="2076455"/>
          </a:xfrm>
          <a:prstGeom prst="rect">
            <a:avLst/>
          </a:prstGeom>
          <a:noFill/>
          <a:ln>
            <a:noFill/>
          </a:ln>
        </p:spPr>
      </p:pic>
      <p:sp>
        <p:nvSpPr>
          <p:cNvPr id="10" name="TextBox 9">
            <a:extLst>
              <a:ext uri="{FF2B5EF4-FFF2-40B4-BE49-F238E27FC236}">
                <a16:creationId xmlns:a16="http://schemas.microsoft.com/office/drawing/2014/main" id="{6321500E-EC42-F1FE-F1DB-E5060784AAB0}"/>
              </a:ext>
            </a:extLst>
          </p:cNvPr>
          <p:cNvSpPr txBox="1"/>
          <p:nvPr/>
        </p:nvSpPr>
        <p:spPr>
          <a:xfrm>
            <a:off x="3057832" y="5277254"/>
            <a:ext cx="2333624" cy="3000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VAGRundschriftDLig" panose="00000400000000000000" pitchFamily="50" charset="0"/>
                <a:ea typeface="+mn-ea"/>
                <a:cs typeface="+mn-cs"/>
              </a:rPr>
              <a:t>Photo courtesy of OSA WSA</a:t>
            </a:r>
          </a:p>
        </p:txBody>
      </p:sp>
      <p:pic>
        <p:nvPicPr>
          <p:cNvPr id="11" name="Picture 10" descr="C:\Users\Dineke\AppData\Local\Microsoft\Windows\Temporary Internet Files\Content.Outlook\2E7OKLF8\jpg_12774_osteoblastic_osteosarcoma_08 (003).jpg">
            <a:extLst>
              <a:ext uri="{FF2B5EF4-FFF2-40B4-BE49-F238E27FC236}">
                <a16:creationId xmlns:a16="http://schemas.microsoft.com/office/drawing/2014/main" id="{A5CAFA28-C794-360C-D717-BCDB7520F50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6705" y="3200799"/>
            <a:ext cx="2832345" cy="2076455"/>
          </a:xfrm>
          <a:prstGeom prst="rect">
            <a:avLst/>
          </a:prstGeom>
          <a:noFill/>
          <a:ln>
            <a:noFill/>
          </a:ln>
        </p:spPr>
      </p:pic>
      <p:sp>
        <p:nvSpPr>
          <p:cNvPr id="13" name="TextBox 12">
            <a:extLst>
              <a:ext uri="{FF2B5EF4-FFF2-40B4-BE49-F238E27FC236}">
                <a16:creationId xmlns:a16="http://schemas.microsoft.com/office/drawing/2014/main" id="{8121FF0C-B03F-E84A-2A1A-9EE2C4FE1691}"/>
              </a:ext>
            </a:extLst>
          </p:cNvPr>
          <p:cNvSpPr txBox="1"/>
          <p:nvPr/>
        </p:nvSpPr>
        <p:spPr>
          <a:xfrm>
            <a:off x="6096000" y="5277254"/>
            <a:ext cx="2923050" cy="3000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lumMod val="75000"/>
                    <a:lumOff val="25000"/>
                  </a:prstClr>
                </a:solidFill>
                <a:effectLst/>
                <a:uLnTx/>
                <a:uFillTx/>
                <a:latin typeface="VAGRundschriftDLig" panose="00000400000000000000" pitchFamily="50" charset="0"/>
                <a:ea typeface="+mn-ea"/>
                <a:cs typeface="+mn-cs"/>
              </a:rPr>
              <a:t>Photo courtesy of Humpath.com</a:t>
            </a:r>
          </a:p>
        </p:txBody>
      </p:sp>
      <p:pic>
        <p:nvPicPr>
          <p:cNvPr id="6" name="Picture 5">
            <a:extLst>
              <a:ext uri="{FF2B5EF4-FFF2-40B4-BE49-F238E27FC236}">
                <a16:creationId xmlns:a16="http://schemas.microsoft.com/office/drawing/2014/main" id="{28716FBA-1E52-A588-156A-7D86AA5224F3}"/>
              </a:ext>
            </a:extLst>
          </p:cNvPr>
          <p:cNvPicPr>
            <a:picLocks noChangeAspect="1"/>
          </p:cNvPicPr>
          <p:nvPr/>
        </p:nvPicPr>
        <p:blipFill>
          <a:blip r:embed="rId7"/>
          <a:stretch>
            <a:fillRect/>
          </a:stretch>
        </p:blipFill>
        <p:spPr>
          <a:xfrm>
            <a:off x="10332559" y="6009721"/>
            <a:ext cx="1859441" cy="804742"/>
          </a:xfrm>
          <a:prstGeom prst="rect">
            <a:avLst/>
          </a:prstGeom>
        </p:spPr>
      </p:pic>
    </p:spTree>
    <p:extLst>
      <p:ext uri="{BB962C8B-B14F-4D97-AF65-F5344CB8AC3E}">
        <p14:creationId xmlns:p14="http://schemas.microsoft.com/office/powerpoint/2010/main" val="12257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3928F-3C55-1D16-26FB-3CC584A00BC2}"/>
              </a:ext>
            </a:extLst>
          </p:cNvPr>
          <p:cNvSpPr>
            <a:spLocks noGrp="1"/>
          </p:cNvSpPr>
          <p:nvPr>
            <p:ph type="title"/>
          </p:nvPr>
        </p:nvSpPr>
        <p:spPr>
          <a:xfrm>
            <a:off x="6094105" y="802955"/>
            <a:ext cx="4977976" cy="1454051"/>
          </a:xfrm>
        </p:spPr>
        <p:txBody>
          <a:bodyPr>
            <a:normAutofit/>
          </a:bodyPr>
          <a:lstStyle/>
          <a:p>
            <a:r>
              <a:rPr lang="en-GB" sz="3600" b="1">
                <a:solidFill>
                  <a:schemeClr val="tx2"/>
                </a:solidFill>
                <a:latin typeface="VAGRundschriftD" panose="00000500000000000000" pitchFamily="50" charset="0"/>
                <a:cs typeface="Calibri" charset="0"/>
              </a:rPr>
              <a:t>One Medicine – Medical and Surgical Oncology</a:t>
            </a:r>
            <a:endParaRPr lang="en-GB" sz="3600">
              <a:solidFill>
                <a:schemeClr val="tx2"/>
              </a:solidFill>
            </a:endParaRPr>
          </a:p>
        </p:txBody>
      </p:sp>
      <p:pic>
        <p:nvPicPr>
          <p:cNvPr id="5" name="Picture 4" descr="A logo for a veterinary clinic&#10;&#10;Description automatically generated with low confidence">
            <a:extLst>
              <a:ext uri="{FF2B5EF4-FFF2-40B4-BE49-F238E27FC236}">
                <a16:creationId xmlns:a16="http://schemas.microsoft.com/office/drawing/2014/main" id="{E63FDE8C-A26E-6467-91DE-5E0FC43BC550}"/>
              </a:ext>
            </a:extLst>
          </p:cNvPr>
          <p:cNvPicPr>
            <a:picLocks noChangeAspect="1"/>
          </p:cNvPicPr>
          <p:nvPr/>
        </p:nvPicPr>
        <p:blipFill>
          <a:blip r:embed="rId3"/>
          <a:stretch>
            <a:fillRect/>
          </a:stretch>
        </p:blipFill>
        <p:spPr>
          <a:xfrm>
            <a:off x="666046" y="2811460"/>
            <a:ext cx="3661831" cy="1584793"/>
          </a:xfrm>
          <a:prstGeom prst="rect">
            <a:avLst/>
          </a:prstGeom>
        </p:spPr>
      </p:pic>
      <p:sp>
        <p:nvSpPr>
          <p:cNvPr id="3" name="Content Placeholder 2">
            <a:extLst>
              <a:ext uri="{FF2B5EF4-FFF2-40B4-BE49-F238E27FC236}">
                <a16:creationId xmlns:a16="http://schemas.microsoft.com/office/drawing/2014/main" id="{554A5ED9-A709-F658-B029-3642AA92A712}"/>
              </a:ext>
            </a:extLst>
          </p:cNvPr>
          <p:cNvSpPr>
            <a:spLocks noGrp="1"/>
          </p:cNvSpPr>
          <p:nvPr>
            <p:ph idx="1"/>
          </p:nvPr>
        </p:nvSpPr>
        <p:spPr>
          <a:xfrm>
            <a:off x="6090574" y="2421682"/>
            <a:ext cx="4977578" cy="3639289"/>
          </a:xfrm>
        </p:spPr>
        <p:txBody>
          <a:bodyPr anchor="ctr">
            <a:normAutofit/>
          </a:bodyPr>
          <a:lstStyle/>
          <a:p>
            <a:pPr marL="0" indent="0">
              <a:buNone/>
            </a:pPr>
            <a:r>
              <a:rPr lang="en-GB" sz="1800" dirty="0">
                <a:solidFill>
                  <a:schemeClr val="tx2"/>
                </a:solidFill>
                <a:hlinkClick r:id="rId4"/>
              </a:rPr>
              <a:t> Medical and Surgical Oncology</a:t>
            </a:r>
            <a:endParaRPr lang="en-GB" sz="1800" dirty="0">
              <a:solidFill>
                <a:schemeClr val="tx2"/>
              </a:solidFill>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015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og with brown eyes">
            <a:extLst>
              <a:ext uri="{FF2B5EF4-FFF2-40B4-BE49-F238E27FC236}">
                <a16:creationId xmlns:a16="http://schemas.microsoft.com/office/drawing/2014/main" id="{C4B2EBF9-8FDF-14D3-1B99-908720E424DD}"/>
              </a:ext>
            </a:extLst>
          </p:cNvPr>
          <p:cNvPicPr>
            <a:picLocks noChangeAspect="1"/>
          </p:cNvPicPr>
          <p:nvPr/>
        </p:nvPicPr>
        <p:blipFill rotWithShape="1">
          <a:blip r:embed="rId3"/>
          <a:srcRect l="5884" r="-1" b="-1"/>
          <a:stretch/>
        </p:blipFill>
        <p:spPr>
          <a:xfrm>
            <a:off x="0" y="10"/>
            <a:ext cx="9212826"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A3928F-3C55-1D16-26FB-3CC584A00BC2}"/>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algn="ctr"/>
            <a:r>
              <a:rPr lang="en-US" sz="4000" b="1" dirty="0">
                <a:solidFill>
                  <a:srgbClr val="A51890"/>
                </a:solidFill>
              </a:rPr>
              <a:t>One Medicine – Medical and Surgical Oncology</a:t>
            </a:r>
            <a:endParaRPr lang="en-US" sz="4000" dirty="0">
              <a:solidFill>
                <a:srgbClr val="A51890"/>
              </a:solidFill>
            </a:endParaRPr>
          </a:p>
        </p:txBody>
      </p:sp>
      <p:sp>
        <p:nvSpPr>
          <p:cNvPr id="4" name="TextBox 3">
            <a:extLst>
              <a:ext uri="{FF2B5EF4-FFF2-40B4-BE49-F238E27FC236}">
                <a16:creationId xmlns:a16="http://schemas.microsoft.com/office/drawing/2014/main" id="{7059E2DF-B011-D940-82FB-172A1160A161}"/>
              </a:ext>
            </a:extLst>
          </p:cNvPr>
          <p:cNvSpPr txBox="1"/>
          <p:nvPr/>
        </p:nvSpPr>
        <p:spPr>
          <a:xfrm>
            <a:off x="8053363" y="2434201"/>
            <a:ext cx="3822189" cy="428110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latin typeface="VAGRundschriftDLig"/>
              </a:rPr>
              <a:t>Write a list, using bullet points, stating the similarities in how humans and dogs with osteosarcoma are treated.</a:t>
            </a:r>
          </a:p>
          <a:p>
            <a:pPr indent="-228600">
              <a:lnSpc>
                <a:spcPct val="90000"/>
              </a:lnSpc>
              <a:spcAft>
                <a:spcPts val="600"/>
              </a:spcAft>
              <a:buFont typeface="Arial" panose="020B0604020202020204" pitchFamily="34" charset="0"/>
              <a:buChar char="•"/>
            </a:pPr>
            <a:endParaRPr lang="en-US" sz="2400" dirty="0">
              <a:latin typeface="VAGRundschriftDLig" panose="00000400000000000000" pitchFamily="50" charset="0"/>
            </a:endParaRPr>
          </a:p>
          <a:p>
            <a:pPr indent="-228600">
              <a:lnSpc>
                <a:spcPct val="90000"/>
              </a:lnSpc>
              <a:spcAft>
                <a:spcPts val="600"/>
              </a:spcAft>
              <a:buFont typeface="Arial" panose="020B0604020202020204" pitchFamily="34" charset="0"/>
              <a:buChar char="•"/>
            </a:pPr>
            <a:r>
              <a:rPr lang="en-US" sz="2400" dirty="0">
                <a:latin typeface="VAGRundschriftDLig"/>
              </a:rPr>
              <a:t>Did anything surprise you?  </a:t>
            </a:r>
            <a:endParaRPr lang="en-US" sz="2400" dirty="0">
              <a:latin typeface="VAGRundschriftDLig" panose="00000400000000000000" pitchFamily="50" charset="0"/>
            </a:endParaRPr>
          </a:p>
          <a:p>
            <a:pPr>
              <a:lnSpc>
                <a:spcPct val="90000"/>
              </a:lnSpc>
              <a:spcAft>
                <a:spcPts val="600"/>
              </a:spcAft>
            </a:pPr>
            <a:r>
              <a:rPr lang="en-US" sz="2400" dirty="0">
                <a:latin typeface="VAGRundschriftDLig"/>
              </a:rPr>
              <a:t>Include this in your bullet points </a:t>
            </a:r>
            <a:r>
              <a:rPr lang="en-US" sz="2800" dirty="0">
                <a:latin typeface="VAGRundschriftDLig"/>
              </a:rPr>
              <a:t> </a:t>
            </a:r>
            <a:endParaRPr lang="en-US" sz="2800" dirty="0">
              <a:latin typeface="VAGRundschriftDLig" panose="00000400000000000000" pitchFamily="50" charset="0"/>
            </a:endParaRPr>
          </a:p>
        </p:txBody>
      </p:sp>
      <p:pic>
        <p:nvPicPr>
          <p:cNvPr id="3" name="Picture 2">
            <a:extLst>
              <a:ext uri="{FF2B5EF4-FFF2-40B4-BE49-F238E27FC236}">
                <a16:creationId xmlns:a16="http://schemas.microsoft.com/office/drawing/2014/main" id="{EB194CCF-59C9-DBE7-C70A-60604815BBCB}"/>
              </a:ext>
            </a:extLst>
          </p:cNvPr>
          <p:cNvPicPr>
            <a:picLocks noChangeAspect="1"/>
          </p:cNvPicPr>
          <p:nvPr/>
        </p:nvPicPr>
        <p:blipFill>
          <a:blip r:embed="rId4"/>
          <a:stretch>
            <a:fillRect/>
          </a:stretch>
        </p:blipFill>
        <p:spPr>
          <a:xfrm>
            <a:off x="10422194" y="6092051"/>
            <a:ext cx="1769806" cy="765949"/>
          </a:xfrm>
          <a:prstGeom prst="rect">
            <a:avLst/>
          </a:prstGeom>
        </p:spPr>
      </p:pic>
    </p:spTree>
    <p:extLst>
      <p:ext uri="{BB962C8B-B14F-4D97-AF65-F5344CB8AC3E}">
        <p14:creationId xmlns:p14="http://schemas.microsoft.com/office/powerpoint/2010/main" val="188584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6" ma:contentTypeDescription="Create a new document." ma:contentTypeScope="" ma:versionID="f7fe1630c1bac146a72b043c65f01bc2">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0f6712a27f32002eb8663d44b363c3d0"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005E27-32A0-4BAE-8053-961E411CAAF6}">
  <ds:schemaRefs>
    <ds:schemaRef ds:uri="http://schemas.microsoft.com/sharepoint/v3/contenttype/forms"/>
  </ds:schemaRefs>
</ds:datastoreItem>
</file>

<file path=customXml/itemProps2.xml><?xml version="1.0" encoding="utf-8"?>
<ds:datastoreItem xmlns:ds="http://schemas.openxmlformats.org/officeDocument/2006/customXml" ds:itemID="{35B1FCC1-3AFB-4B1B-A143-58767503ED7A}">
  <ds:schemaRefs>
    <ds:schemaRef ds:uri="http://schemas.microsoft.com/office/2006/metadata/properties"/>
    <ds:schemaRef ds:uri="http://schemas.microsoft.com/office/infopath/2007/PartnerControls"/>
    <ds:schemaRef ds:uri="43432aec-f891-4fdc-a3fc-9a09cdaa484e"/>
    <ds:schemaRef ds:uri="825ed524-e7b1-4e6a-813b-8b52874a4540"/>
  </ds:schemaRefs>
</ds:datastoreItem>
</file>

<file path=customXml/itemProps3.xml><?xml version="1.0" encoding="utf-8"?>
<ds:datastoreItem xmlns:ds="http://schemas.openxmlformats.org/officeDocument/2006/customXml" ds:itemID="{7A7CDFEB-935A-4E3D-8FC3-F099592EF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1431</TotalTime>
  <Words>407</Words>
  <Application>Microsoft Office PowerPoint</Application>
  <PresentationFormat>Widescreen</PresentationFormat>
  <Paragraphs>27</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Office Theme</vt:lpstr>
      <vt:lpstr>1_Office Theme</vt:lpstr>
      <vt:lpstr>1_Custom Design</vt:lpstr>
      <vt:lpstr>Osteosarcoma in humans and dogs</vt:lpstr>
      <vt:lpstr>PowerPoint Presentation</vt:lpstr>
      <vt:lpstr>PowerPoint Presentation</vt:lpstr>
      <vt:lpstr>One Medicine – Medical and Surgical Oncology</vt:lpstr>
      <vt:lpstr>One Medicine – Medical and Surgical Oncology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Jackson</dc:creator>
  <cp:lastModifiedBy>Rachel Jackson</cp:lastModifiedBy>
  <cp:revision>11</cp:revision>
  <dcterms:created xsi:type="dcterms:W3CDTF">2023-04-18T13:13:47Z</dcterms:created>
  <dcterms:modified xsi:type="dcterms:W3CDTF">2023-09-05T09:54:41Z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